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41"/>
  </p:notesMasterIdLst>
  <p:handoutMasterIdLst>
    <p:handoutMasterId r:id="rId42"/>
  </p:handoutMasterIdLst>
  <p:sldIdLst>
    <p:sldId id="257" r:id="rId5"/>
    <p:sldId id="389" r:id="rId6"/>
    <p:sldId id="279" r:id="rId7"/>
    <p:sldId id="317" r:id="rId8"/>
    <p:sldId id="392" r:id="rId9"/>
    <p:sldId id="393" r:id="rId10"/>
    <p:sldId id="418" r:id="rId11"/>
    <p:sldId id="424" r:id="rId12"/>
    <p:sldId id="397" r:id="rId13"/>
    <p:sldId id="400" r:id="rId14"/>
    <p:sldId id="422" r:id="rId15"/>
    <p:sldId id="396" r:id="rId16"/>
    <p:sldId id="398" r:id="rId17"/>
    <p:sldId id="399" r:id="rId18"/>
    <p:sldId id="423" r:id="rId19"/>
    <p:sldId id="402" r:id="rId20"/>
    <p:sldId id="401" r:id="rId21"/>
    <p:sldId id="417" r:id="rId22"/>
    <p:sldId id="404" r:id="rId23"/>
    <p:sldId id="405" r:id="rId24"/>
    <p:sldId id="406" r:id="rId25"/>
    <p:sldId id="407" r:id="rId26"/>
    <p:sldId id="408" r:id="rId27"/>
    <p:sldId id="409" r:id="rId28"/>
    <p:sldId id="410" r:id="rId29"/>
    <p:sldId id="411" r:id="rId30"/>
    <p:sldId id="413" r:id="rId31"/>
    <p:sldId id="412" r:id="rId32"/>
    <p:sldId id="419" r:id="rId33"/>
    <p:sldId id="421" r:id="rId34"/>
    <p:sldId id="420" r:id="rId35"/>
    <p:sldId id="414" r:id="rId36"/>
    <p:sldId id="415" r:id="rId37"/>
    <p:sldId id="416" r:id="rId38"/>
    <p:sldId id="425" r:id="rId39"/>
    <p:sldId id="391"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6E62"/>
    <a:srgbClr val="12B1BF"/>
    <a:srgbClr val="D40AA8"/>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3725" autoAdjust="0"/>
  </p:normalViewPr>
  <p:slideViewPr>
    <p:cSldViewPr snapToGrid="0">
      <p:cViewPr varScale="1">
        <p:scale>
          <a:sx n="120" d="100"/>
          <a:sy n="120" d="100"/>
        </p:scale>
        <p:origin x="120" y="252"/>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87427B-4F28-4523-8E59-ED255C79BCC9}"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D3CF3EF2-6B0D-489E-AA07-3F7504A3D099}">
      <dgm:prSet/>
      <dgm:spPr/>
      <dgm:t>
        <a:bodyPr/>
        <a:lstStyle/>
        <a:p>
          <a:r>
            <a:rPr lang="en-GB"/>
            <a:t>AI is technically complex, and it has its fair share of smart and highly capable people. But it is easy to forget that to become good at anything, the first step is to suck at it.</a:t>
          </a:r>
          <a:endParaRPr lang="en-US"/>
        </a:p>
      </dgm:t>
    </dgm:pt>
    <dgm:pt modelId="{04591E49-66CC-4AF9-9BB1-B8CE2DD42D4D}" type="parTrans" cxnId="{BF2757C4-B2FA-4E10-AD71-7023FF1F36E4}">
      <dgm:prSet/>
      <dgm:spPr/>
      <dgm:t>
        <a:bodyPr/>
        <a:lstStyle/>
        <a:p>
          <a:endParaRPr lang="en-US"/>
        </a:p>
      </dgm:t>
    </dgm:pt>
    <dgm:pt modelId="{7F503B92-5290-46BE-A8C0-DB9C130ACA62}" type="sibTrans" cxnId="{BF2757C4-B2FA-4E10-AD71-7023FF1F36E4}">
      <dgm:prSet/>
      <dgm:spPr/>
      <dgm:t>
        <a:bodyPr/>
        <a:lstStyle/>
        <a:p>
          <a:endParaRPr lang="en-US"/>
        </a:p>
      </dgm:t>
    </dgm:pt>
    <dgm:pt modelId="{CF44AE78-9180-44DD-9871-AD431FEF0505}">
      <dgm:prSet/>
      <dgm:spPr/>
      <dgm:t>
        <a:bodyPr/>
        <a:lstStyle/>
        <a:p>
          <a:r>
            <a:rPr lang="en-GB"/>
            <a:t>Have supportive mentors or peers</a:t>
          </a:r>
          <a:endParaRPr lang="en-US"/>
        </a:p>
      </dgm:t>
    </dgm:pt>
    <dgm:pt modelId="{B9D5FCCC-9479-4B80-BC0F-DC7C9F5D7B49}" type="parTrans" cxnId="{45A9E8C5-4969-4183-89FC-24B7D2A24CE1}">
      <dgm:prSet/>
      <dgm:spPr/>
      <dgm:t>
        <a:bodyPr/>
        <a:lstStyle/>
        <a:p>
          <a:endParaRPr lang="en-US"/>
        </a:p>
      </dgm:t>
    </dgm:pt>
    <dgm:pt modelId="{10F14CE2-5469-4FCC-A9F6-CC06514B04A6}" type="sibTrans" cxnId="{45A9E8C5-4969-4183-89FC-24B7D2A24CE1}">
      <dgm:prSet/>
      <dgm:spPr/>
      <dgm:t>
        <a:bodyPr/>
        <a:lstStyle/>
        <a:p>
          <a:endParaRPr lang="en-US"/>
        </a:p>
      </dgm:t>
    </dgm:pt>
    <dgm:pt modelId="{72D6E49D-6C1D-4CDB-84DF-B865C5C62256}">
      <dgm:prSet/>
      <dgm:spPr/>
      <dgm:t>
        <a:bodyPr/>
        <a:lstStyle/>
        <a:p>
          <a:r>
            <a:rPr lang="en-GB"/>
            <a:t>No one is an expert at everything</a:t>
          </a:r>
          <a:endParaRPr lang="en-US"/>
        </a:p>
      </dgm:t>
    </dgm:pt>
    <dgm:pt modelId="{04580307-30B2-4867-924D-302A7157DB19}" type="parTrans" cxnId="{43EF7E8A-2160-416C-AB81-BDE6EC62363D}">
      <dgm:prSet/>
      <dgm:spPr/>
      <dgm:t>
        <a:bodyPr/>
        <a:lstStyle/>
        <a:p>
          <a:endParaRPr lang="en-US"/>
        </a:p>
      </dgm:t>
    </dgm:pt>
    <dgm:pt modelId="{25B816E0-FA10-473B-B3D5-3BE0051AB87F}" type="sibTrans" cxnId="{43EF7E8A-2160-416C-AB81-BDE6EC62363D}">
      <dgm:prSet/>
      <dgm:spPr/>
      <dgm:t>
        <a:bodyPr/>
        <a:lstStyle/>
        <a:p>
          <a:endParaRPr lang="en-US"/>
        </a:p>
      </dgm:t>
    </dgm:pt>
    <dgm:pt modelId="{5B3CD203-31BF-4E91-911A-D99A0000F120}" type="pres">
      <dgm:prSet presAssocID="{8387427B-4F28-4523-8E59-ED255C79BCC9}" presName="vert0" presStyleCnt="0">
        <dgm:presLayoutVars>
          <dgm:dir/>
          <dgm:animOne val="branch"/>
          <dgm:animLvl val="lvl"/>
        </dgm:presLayoutVars>
      </dgm:prSet>
      <dgm:spPr/>
    </dgm:pt>
    <dgm:pt modelId="{2E9B39E2-3B12-41DA-9A93-DD4BFFAB1B54}" type="pres">
      <dgm:prSet presAssocID="{D3CF3EF2-6B0D-489E-AA07-3F7504A3D099}" presName="thickLine" presStyleLbl="alignNode1" presStyleIdx="0" presStyleCnt="3"/>
      <dgm:spPr/>
    </dgm:pt>
    <dgm:pt modelId="{09EA8A15-060B-458E-964A-AB9DB725B081}" type="pres">
      <dgm:prSet presAssocID="{D3CF3EF2-6B0D-489E-AA07-3F7504A3D099}" presName="horz1" presStyleCnt="0"/>
      <dgm:spPr/>
    </dgm:pt>
    <dgm:pt modelId="{0F8719F7-6B5A-4947-AE67-0E5CDE077B20}" type="pres">
      <dgm:prSet presAssocID="{D3CF3EF2-6B0D-489E-AA07-3F7504A3D099}" presName="tx1" presStyleLbl="revTx" presStyleIdx="0" presStyleCnt="3"/>
      <dgm:spPr/>
    </dgm:pt>
    <dgm:pt modelId="{B5565344-2E29-4D00-8CD0-EE28C49F9EA0}" type="pres">
      <dgm:prSet presAssocID="{D3CF3EF2-6B0D-489E-AA07-3F7504A3D099}" presName="vert1" presStyleCnt="0"/>
      <dgm:spPr/>
    </dgm:pt>
    <dgm:pt modelId="{C2B3CA54-F048-4CF2-BF4B-47D571C1C0D5}" type="pres">
      <dgm:prSet presAssocID="{CF44AE78-9180-44DD-9871-AD431FEF0505}" presName="thickLine" presStyleLbl="alignNode1" presStyleIdx="1" presStyleCnt="3"/>
      <dgm:spPr/>
    </dgm:pt>
    <dgm:pt modelId="{24D167D2-A2FB-4BFF-87DC-7FD0804195B6}" type="pres">
      <dgm:prSet presAssocID="{CF44AE78-9180-44DD-9871-AD431FEF0505}" presName="horz1" presStyleCnt="0"/>
      <dgm:spPr/>
    </dgm:pt>
    <dgm:pt modelId="{0CEC911C-E0D5-4882-9B70-FDD6FFE942F7}" type="pres">
      <dgm:prSet presAssocID="{CF44AE78-9180-44DD-9871-AD431FEF0505}" presName="tx1" presStyleLbl="revTx" presStyleIdx="1" presStyleCnt="3"/>
      <dgm:spPr/>
    </dgm:pt>
    <dgm:pt modelId="{91AFF2D9-C487-4E92-B9AE-6DB29377DD33}" type="pres">
      <dgm:prSet presAssocID="{CF44AE78-9180-44DD-9871-AD431FEF0505}" presName="vert1" presStyleCnt="0"/>
      <dgm:spPr/>
    </dgm:pt>
    <dgm:pt modelId="{0E1B236F-50A5-4F2A-8E97-00FC95082571}" type="pres">
      <dgm:prSet presAssocID="{72D6E49D-6C1D-4CDB-84DF-B865C5C62256}" presName="thickLine" presStyleLbl="alignNode1" presStyleIdx="2" presStyleCnt="3"/>
      <dgm:spPr/>
    </dgm:pt>
    <dgm:pt modelId="{56D0ACAD-D199-4D81-8DFA-04E12185EBC5}" type="pres">
      <dgm:prSet presAssocID="{72D6E49D-6C1D-4CDB-84DF-B865C5C62256}" presName="horz1" presStyleCnt="0"/>
      <dgm:spPr/>
    </dgm:pt>
    <dgm:pt modelId="{97247846-C8E1-4776-9560-A0A44438EB63}" type="pres">
      <dgm:prSet presAssocID="{72D6E49D-6C1D-4CDB-84DF-B865C5C62256}" presName="tx1" presStyleLbl="revTx" presStyleIdx="2" presStyleCnt="3"/>
      <dgm:spPr/>
    </dgm:pt>
    <dgm:pt modelId="{F18AB42C-CF1B-4223-BB85-C7AEE9511C26}" type="pres">
      <dgm:prSet presAssocID="{72D6E49D-6C1D-4CDB-84DF-B865C5C62256}" presName="vert1" presStyleCnt="0"/>
      <dgm:spPr/>
    </dgm:pt>
  </dgm:ptLst>
  <dgm:cxnLst>
    <dgm:cxn modelId="{93DF347A-3D44-4132-B5FD-DF352177D870}" type="presOf" srcId="{D3CF3EF2-6B0D-489E-AA07-3F7504A3D099}" destId="{0F8719F7-6B5A-4947-AE67-0E5CDE077B20}" srcOrd="0" destOrd="0" presId="urn:microsoft.com/office/officeart/2008/layout/LinedList"/>
    <dgm:cxn modelId="{43EF7E8A-2160-416C-AB81-BDE6EC62363D}" srcId="{8387427B-4F28-4523-8E59-ED255C79BCC9}" destId="{72D6E49D-6C1D-4CDB-84DF-B865C5C62256}" srcOrd="2" destOrd="0" parTransId="{04580307-30B2-4867-924D-302A7157DB19}" sibTransId="{25B816E0-FA10-473B-B3D5-3BE0051AB87F}"/>
    <dgm:cxn modelId="{123877AC-3C05-4BB7-9099-3104DEEC6962}" type="presOf" srcId="{72D6E49D-6C1D-4CDB-84DF-B865C5C62256}" destId="{97247846-C8E1-4776-9560-A0A44438EB63}" srcOrd="0" destOrd="0" presId="urn:microsoft.com/office/officeart/2008/layout/LinedList"/>
    <dgm:cxn modelId="{C41468B3-1911-47A8-837D-148CC87A7B52}" type="presOf" srcId="{8387427B-4F28-4523-8E59-ED255C79BCC9}" destId="{5B3CD203-31BF-4E91-911A-D99A0000F120}" srcOrd="0" destOrd="0" presId="urn:microsoft.com/office/officeart/2008/layout/LinedList"/>
    <dgm:cxn modelId="{BF2757C4-B2FA-4E10-AD71-7023FF1F36E4}" srcId="{8387427B-4F28-4523-8E59-ED255C79BCC9}" destId="{D3CF3EF2-6B0D-489E-AA07-3F7504A3D099}" srcOrd="0" destOrd="0" parTransId="{04591E49-66CC-4AF9-9BB1-B8CE2DD42D4D}" sibTransId="{7F503B92-5290-46BE-A8C0-DB9C130ACA62}"/>
    <dgm:cxn modelId="{45A9E8C5-4969-4183-89FC-24B7D2A24CE1}" srcId="{8387427B-4F28-4523-8E59-ED255C79BCC9}" destId="{CF44AE78-9180-44DD-9871-AD431FEF0505}" srcOrd="1" destOrd="0" parTransId="{B9D5FCCC-9479-4B80-BC0F-DC7C9F5D7B49}" sibTransId="{10F14CE2-5469-4FCC-A9F6-CC06514B04A6}"/>
    <dgm:cxn modelId="{BBA78ADF-FCCA-4C0B-A1AF-453139AB49CB}" type="presOf" srcId="{CF44AE78-9180-44DD-9871-AD431FEF0505}" destId="{0CEC911C-E0D5-4882-9B70-FDD6FFE942F7}" srcOrd="0" destOrd="0" presId="urn:microsoft.com/office/officeart/2008/layout/LinedList"/>
    <dgm:cxn modelId="{ED122E68-9FDF-44CA-A0B4-C9EA437916E6}" type="presParOf" srcId="{5B3CD203-31BF-4E91-911A-D99A0000F120}" destId="{2E9B39E2-3B12-41DA-9A93-DD4BFFAB1B54}" srcOrd="0" destOrd="0" presId="urn:microsoft.com/office/officeart/2008/layout/LinedList"/>
    <dgm:cxn modelId="{52A9147D-593F-45A4-AC69-773AF17846B8}" type="presParOf" srcId="{5B3CD203-31BF-4E91-911A-D99A0000F120}" destId="{09EA8A15-060B-458E-964A-AB9DB725B081}" srcOrd="1" destOrd="0" presId="urn:microsoft.com/office/officeart/2008/layout/LinedList"/>
    <dgm:cxn modelId="{5D86A581-967E-470F-A20C-5212B871B866}" type="presParOf" srcId="{09EA8A15-060B-458E-964A-AB9DB725B081}" destId="{0F8719F7-6B5A-4947-AE67-0E5CDE077B20}" srcOrd="0" destOrd="0" presId="urn:microsoft.com/office/officeart/2008/layout/LinedList"/>
    <dgm:cxn modelId="{65F7F38C-600B-4232-A369-D61875D41CFC}" type="presParOf" srcId="{09EA8A15-060B-458E-964A-AB9DB725B081}" destId="{B5565344-2E29-4D00-8CD0-EE28C49F9EA0}" srcOrd="1" destOrd="0" presId="urn:microsoft.com/office/officeart/2008/layout/LinedList"/>
    <dgm:cxn modelId="{039F7C3D-EF08-4BF6-AD8D-1450D0CCBE55}" type="presParOf" srcId="{5B3CD203-31BF-4E91-911A-D99A0000F120}" destId="{C2B3CA54-F048-4CF2-BF4B-47D571C1C0D5}" srcOrd="2" destOrd="0" presId="urn:microsoft.com/office/officeart/2008/layout/LinedList"/>
    <dgm:cxn modelId="{B4EB57C7-56B4-4C73-A08D-F16D3BB337F5}" type="presParOf" srcId="{5B3CD203-31BF-4E91-911A-D99A0000F120}" destId="{24D167D2-A2FB-4BFF-87DC-7FD0804195B6}" srcOrd="3" destOrd="0" presId="urn:microsoft.com/office/officeart/2008/layout/LinedList"/>
    <dgm:cxn modelId="{BB2CF833-BC22-49D7-B388-D699D128E101}" type="presParOf" srcId="{24D167D2-A2FB-4BFF-87DC-7FD0804195B6}" destId="{0CEC911C-E0D5-4882-9B70-FDD6FFE942F7}" srcOrd="0" destOrd="0" presId="urn:microsoft.com/office/officeart/2008/layout/LinedList"/>
    <dgm:cxn modelId="{32A8B098-278F-445B-A36E-0BFD0B200035}" type="presParOf" srcId="{24D167D2-A2FB-4BFF-87DC-7FD0804195B6}" destId="{91AFF2D9-C487-4E92-B9AE-6DB29377DD33}" srcOrd="1" destOrd="0" presId="urn:microsoft.com/office/officeart/2008/layout/LinedList"/>
    <dgm:cxn modelId="{2D92A7D2-24C1-4870-8FA0-109E0760C642}" type="presParOf" srcId="{5B3CD203-31BF-4E91-911A-D99A0000F120}" destId="{0E1B236F-50A5-4F2A-8E97-00FC95082571}" srcOrd="4" destOrd="0" presId="urn:microsoft.com/office/officeart/2008/layout/LinedList"/>
    <dgm:cxn modelId="{E80401E6-9534-42F8-AE56-06649CFE1F7D}" type="presParOf" srcId="{5B3CD203-31BF-4E91-911A-D99A0000F120}" destId="{56D0ACAD-D199-4D81-8DFA-04E12185EBC5}" srcOrd="5" destOrd="0" presId="urn:microsoft.com/office/officeart/2008/layout/LinedList"/>
    <dgm:cxn modelId="{195C34DF-6967-4AE8-927B-542DF7A78E65}" type="presParOf" srcId="{56D0ACAD-D199-4D81-8DFA-04E12185EBC5}" destId="{97247846-C8E1-4776-9560-A0A44438EB63}" srcOrd="0" destOrd="0" presId="urn:microsoft.com/office/officeart/2008/layout/LinedList"/>
    <dgm:cxn modelId="{3B13DF86-5BF5-48C5-813C-2D2E79E70E40}" type="presParOf" srcId="{56D0ACAD-D199-4D81-8DFA-04E12185EBC5}" destId="{F18AB42C-CF1B-4223-BB85-C7AEE9511C2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9B39E2-3B12-41DA-9A93-DD4BFFAB1B54}">
      <dsp:nvSpPr>
        <dsp:cNvPr id="0" name=""/>
        <dsp:cNvSpPr/>
      </dsp:nvSpPr>
      <dsp:spPr>
        <a:xfrm>
          <a:off x="0" y="2812"/>
          <a:ext cx="637381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8719F7-6B5A-4947-AE67-0E5CDE077B20}">
      <dsp:nvSpPr>
        <dsp:cNvPr id="0" name=""/>
        <dsp:cNvSpPr/>
      </dsp:nvSpPr>
      <dsp:spPr>
        <a:xfrm>
          <a:off x="0" y="2812"/>
          <a:ext cx="6373813" cy="1917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GB" sz="2700" kern="1200"/>
            <a:t>AI is technically complex, and it has its fair share of smart and highly capable people. But it is easy to forget that to become good at anything, the first step is to suck at it.</a:t>
          </a:r>
          <a:endParaRPr lang="en-US" sz="2700" kern="1200"/>
        </a:p>
      </dsp:txBody>
      <dsp:txXfrm>
        <a:off x="0" y="2812"/>
        <a:ext cx="6373813" cy="1917941"/>
      </dsp:txXfrm>
    </dsp:sp>
    <dsp:sp modelId="{C2B3CA54-F048-4CF2-BF4B-47D571C1C0D5}">
      <dsp:nvSpPr>
        <dsp:cNvPr id="0" name=""/>
        <dsp:cNvSpPr/>
      </dsp:nvSpPr>
      <dsp:spPr>
        <a:xfrm>
          <a:off x="0" y="1920754"/>
          <a:ext cx="6373813"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EC911C-E0D5-4882-9B70-FDD6FFE942F7}">
      <dsp:nvSpPr>
        <dsp:cNvPr id="0" name=""/>
        <dsp:cNvSpPr/>
      </dsp:nvSpPr>
      <dsp:spPr>
        <a:xfrm>
          <a:off x="0" y="1920754"/>
          <a:ext cx="6373813" cy="1917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GB" sz="2700" kern="1200"/>
            <a:t>Have supportive mentors or peers</a:t>
          </a:r>
          <a:endParaRPr lang="en-US" sz="2700" kern="1200"/>
        </a:p>
      </dsp:txBody>
      <dsp:txXfrm>
        <a:off x="0" y="1920754"/>
        <a:ext cx="6373813" cy="1917941"/>
      </dsp:txXfrm>
    </dsp:sp>
    <dsp:sp modelId="{0E1B236F-50A5-4F2A-8E97-00FC95082571}">
      <dsp:nvSpPr>
        <dsp:cNvPr id="0" name=""/>
        <dsp:cNvSpPr/>
      </dsp:nvSpPr>
      <dsp:spPr>
        <a:xfrm>
          <a:off x="0" y="3838695"/>
          <a:ext cx="6373813"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247846-C8E1-4776-9560-A0A44438EB63}">
      <dsp:nvSpPr>
        <dsp:cNvPr id="0" name=""/>
        <dsp:cNvSpPr/>
      </dsp:nvSpPr>
      <dsp:spPr>
        <a:xfrm>
          <a:off x="0" y="3838695"/>
          <a:ext cx="6373813" cy="1917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GB" sz="2700" kern="1200"/>
            <a:t>No one is an expert at everything</a:t>
          </a:r>
          <a:endParaRPr lang="en-US" sz="2700" kern="1200"/>
        </a:p>
      </dsp:txBody>
      <dsp:txXfrm>
        <a:off x="0" y="3838695"/>
        <a:ext cx="6373813" cy="191794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1/2/2023</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1586550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amazon.com/Mathematics-Machine-Learning-Peter-Deisenroth/dp/110845514X" TargetMode="External"/><Relationship Id="rId1" Type="http://schemas.openxmlformats.org/officeDocument/2006/relationships/slideLayout" Target="../slideLayouts/slideLayout6.xml"/><Relationship Id="rId4" Type="http://schemas.openxmlformats.org/officeDocument/2006/relationships/image" Target="../media/image31.sv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coursera.org/professional-certificates/google-data-analytics?=" TargetMode="External"/><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www.coursera.org/specializations/machine-learning-introduction?" TargetMode="External"/><Relationship Id="rId1" Type="http://schemas.openxmlformats.org/officeDocument/2006/relationships/slideLayout" Target="../slideLayouts/slideLayout6.xml"/><Relationship Id="rId4" Type="http://schemas.openxmlformats.org/officeDocument/2006/relationships/image" Target="../media/image35.sv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www.coursera.org/specializations/machine-learning-introduction?" TargetMode="External"/><Relationship Id="rId1" Type="http://schemas.openxmlformats.org/officeDocument/2006/relationships/slideLayout" Target="../slideLayouts/slideLayout6.xml"/><Relationship Id="rId4" Type="http://schemas.openxmlformats.org/officeDocument/2006/relationships/image" Target="../media/image37.svg"/></Relationships>
</file>

<file path=ppt/slides/_rels/slide14.xml.rels><?xml version="1.0" encoding="UTF-8" standalone="yes"?>
<Relationships xmlns="http://schemas.openxmlformats.org/package/2006/relationships"><Relationship Id="rId3" Type="http://schemas.openxmlformats.org/officeDocument/2006/relationships/hyperlink" Target="https://www.coursera.org/professional-certificates/tensorflow-in-practice?=" TargetMode="External"/><Relationship Id="rId2" Type="http://schemas.openxmlformats.org/officeDocument/2006/relationships/hyperlink" Target="https://www.coursera.org/specializations/deep-learning?" TargetMode="External"/><Relationship Id="rId1" Type="http://schemas.openxmlformats.org/officeDocument/2006/relationships/slideLayout" Target="../slideLayouts/slideLayout6.xml"/><Relationship Id="rId5" Type="http://schemas.openxmlformats.org/officeDocument/2006/relationships/image" Target="../media/image39.sv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hyperlink" Target="https://www.coursera.org/specializations/practical-data-science" TargetMode="External"/><Relationship Id="rId2" Type="http://schemas.openxmlformats.org/officeDocument/2006/relationships/hyperlink" Target="https://www.coursera.org/specializations/machine-learning-engineering-for-production-mlops?" TargetMode="External"/><Relationship Id="rId1" Type="http://schemas.openxmlformats.org/officeDocument/2006/relationships/slideLayout" Target="../slideLayouts/slideLayout9.xml"/><Relationship Id="rId5" Type="http://schemas.openxmlformats.org/officeDocument/2006/relationships/image" Target="../media/image41.sv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svg"/><Relationship Id="rId3" Type="http://schemas.openxmlformats.org/officeDocument/2006/relationships/image" Target="../media/image44.svg"/><Relationship Id="rId7" Type="http://schemas.openxmlformats.org/officeDocument/2006/relationships/image" Target="../media/image48.svg"/><Relationship Id="rId12" Type="http://schemas.openxmlformats.org/officeDocument/2006/relationships/image" Target="../media/image53.png"/><Relationship Id="rId2" Type="http://schemas.openxmlformats.org/officeDocument/2006/relationships/image" Target="../media/image43.png"/><Relationship Id="rId1" Type="http://schemas.openxmlformats.org/officeDocument/2006/relationships/slideLayout" Target="../slideLayouts/slideLayout9.xml"/><Relationship Id="rId6" Type="http://schemas.openxmlformats.org/officeDocument/2006/relationships/image" Target="../media/image47.png"/><Relationship Id="rId11" Type="http://schemas.openxmlformats.org/officeDocument/2006/relationships/image" Target="../media/image52.svg"/><Relationship Id="rId5" Type="http://schemas.openxmlformats.org/officeDocument/2006/relationships/image" Target="../media/image46.sv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sv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67.svg"/><Relationship Id="rId7" Type="http://schemas.openxmlformats.org/officeDocument/2006/relationships/image" Target="../media/image71.svg"/><Relationship Id="rId2" Type="http://schemas.openxmlformats.org/officeDocument/2006/relationships/image" Target="../media/image66.png"/><Relationship Id="rId1" Type="http://schemas.openxmlformats.org/officeDocument/2006/relationships/slideLayout" Target="../slideLayouts/slideLayout9.xml"/><Relationship Id="rId6" Type="http://schemas.openxmlformats.org/officeDocument/2006/relationships/image" Target="../media/image70.png"/><Relationship Id="rId5" Type="http://schemas.openxmlformats.org/officeDocument/2006/relationships/image" Target="../media/image69.svg"/><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2.png"/></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svg"/><Relationship Id="rId7" Type="http://schemas.openxmlformats.org/officeDocument/2006/relationships/image" Target="../media/image77.svg"/><Relationship Id="rId2" Type="http://schemas.openxmlformats.org/officeDocument/2006/relationships/image" Target="../media/image43.png"/><Relationship Id="rId1" Type="http://schemas.openxmlformats.org/officeDocument/2006/relationships/slideLayout" Target="../slideLayouts/slideLayout9.xml"/><Relationship Id="rId6" Type="http://schemas.openxmlformats.org/officeDocument/2006/relationships/image" Target="../media/image76.png"/><Relationship Id="rId11" Type="http://schemas.openxmlformats.org/officeDocument/2006/relationships/image" Target="../media/image81.svg"/><Relationship Id="rId5" Type="http://schemas.openxmlformats.org/officeDocument/2006/relationships/image" Target="../media/image75.sv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svg"/></Relationships>
</file>

<file path=ppt/slides/_rels/slide3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83.svg"/><Relationship Id="rId7" Type="http://schemas.openxmlformats.org/officeDocument/2006/relationships/image" Target="../media/image87.svg"/><Relationship Id="rId2" Type="http://schemas.openxmlformats.org/officeDocument/2006/relationships/image" Target="../media/image82.png"/><Relationship Id="rId1" Type="http://schemas.openxmlformats.org/officeDocument/2006/relationships/slideLayout" Target="../slideLayouts/slideLayout9.xml"/><Relationship Id="rId6" Type="http://schemas.openxmlformats.org/officeDocument/2006/relationships/image" Target="../media/image86.png"/><Relationship Id="rId11" Type="http://schemas.openxmlformats.org/officeDocument/2006/relationships/image" Target="../media/image90.svg"/><Relationship Id="rId5" Type="http://schemas.openxmlformats.org/officeDocument/2006/relationships/image" Target="../media/image85.svg"/><Relationship Id="rId10" Type="http://schemas.openxmlformats.org/officeDocument/2006/relationships/image" Target="../media/image89.png"/><Relationship Id="rId4" Type="http://schemas.openxmlformats.org/officeDocument/2006/relationships/image" Target="../media/image84.png"/><Relationship Id="rId9" Type="http://schemas.openxmlformats.org/officeDocument/2006/relationships/image" Target="../media/image88.svg"/></Relationships>
</file>

<file path=ppt/slides/_rels/slide3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4.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92.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12.xml"/><Relationship Id="rId4" Type="http://schemas.openxmlformats.org/officeDocument/2006/relationships/hyperlink" Target="https://www.linkedin.com/in/youssef-hosni-b2960b13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9.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5" Type="http://schemas.openxmlformats.org/officeDocument/2006/relationships/image" Target="../media/image2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hyperlink" Target="https://app.datacamp.com/learn/courses/software-engineering-for-data-scientists-in-python" TargetMode="External"/><Relationship Id="rId2" Type="http://schemas.openxmlformats.org/officeDocument/2006/relationships/hyperlink" Target="https://www.coursera.org/specializations/python" TargetMode="External"/><Relationship Id="rId1" Type="http://schemas.openxmlformats.org/officeDocument/2006/relationships/slideLayout" Target="../slideLayouts/slideLayout6.xml"/><Relationship Id="rId5" Type="http://schemas.openxmlformats.org/officeDocument/2006/relationships/image" Target="../media/image29.sv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5" name="Group 24">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6" name="Freeform: Shape 25">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31" name="Rectangle 30">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b="38859"/>
          <a:stretch/>
        </p:blipFill>
        <p:spPr>
          <a:xfrm>
            <a:off x="9447" y="9428"/>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33" name="Rectangle 32">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550863" y="549275"/>
            <a:ext cx="5765096" cy="2986234"/>
          </a:xfrm>
        </p:spPr>
        <p:txBody>
          <a:bodyPr vert="horz" wrap="square" lIns="0" tIns="0" rIns="0" bIns="0" rtlCol="0" anchor="b" anchorCtr="0">
            <a:normAutofit/>
          </a:bodyPr>
          <a:lstStyle/>
          <a:p>
            <a:r>
              <a:rPr lang="en-US" sz="5400" kern="1200" dirty="0">
                <a:solidFill>
                  <a:schemeClr val="tx1"/>
                </a:solidFill>
                <a:latin typeface="+mj-lt"/>
                <a:ea typeface="+mj-ea"/>
                <a:cs typeface="+mj-cs"/>
              </a:rPr>
              <a:t>How to Build Your Career in AI &amp; ML</a:t>
            </a:r>
          </a:p>
        </p:txBody>
      </p:sp>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550863" y="3827610"/>
            <a:ext cx="5437187" cy="2265216"/>
          </a:xfrm>
        </p:spPr>
        <p:txBody>
          <a:bodyPr vert="horz" wrap="square" lIns="0" tIns="0" rIns="0" bIns="0" rtlCol="0">
            <a:normAutofit/>
          </a:bodyPr>
          <a:lstStyle/>
          <a:p>
            <a:pPr marL="0" indent="0">
              <a:lnSpc>
                <a:spcPct val="100000"/>
              </a:lnSpc>
            </a:pPr>
            <a:r>
              <a:rPr lang="en-US" sz="2400" kern="1200" dirty="0">
                <a:latin typeface="+mn-lt"/>
                <a:ea typeface="+mn-ea"/>
                <a:cs typeface="+mn-cs"/>
              </a:rPr>
              <a:t>Youssef Hosni</a:t>
            </a: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C3647-00FE-E5E8-8930-0C77D03FCE4A}"/>
              </a:ext>
            </a:extLst>
          </p:cNvPr>
          <p:cNvSpPr>
            <a:spLocks noGrp="1"/>
          </p:cNvSpPr>
          <p:nvPr>
            <p:ph type="title"/>
          </p:nvPr>
        </p:nvSpPr>
        <p:spPr>
          <a:xfrm>
            <a:off x="550865" y="73111"/>
            <a:ext cx="5437185" cy="1997855"/>
          </a:xfrm>
        </p:spPr>
        <p:txBody>
          <a:bodyPr wrap="square" anchor="b">
            <a:normAutofit/>
          </a:bodyPr>
          <a:lstStyle/>
          <a:p>
            <a:r>
              <a:rPr lang="en-US" dirty="0"/>
              <a:t>Mathematics</a:t>
            </a:r>
          </a:p>
        </p:txBody>
      </p:sp>
      <p:sp>
        <p:nvSpPr>
          <p:cNvPr id="3" name="Content Placeholder 2">
            <a:extLst>
              <a:ext uri="{FF2B5EF4-FFF2-40B4-BE49-F238E27FC236}">
                <a16:creationId xmlns:a16="http://schemas.microsoft.com/office/drawing/2014/main" id="{65F8ECFA-F367-489E-FFF9-75C5E715F280}"/>
              </a:ext>
            </a:extLst>
          </p:cNvPr>
          <p:cNvSpPr>
            <a:spLocks noGrp="1"/>
          </p:cNvSpPr>
          <p:nvPr>
            <p:ph idx="1"/>
          </p:nvPr>
        </p:nvSpPr>
        <p:spPr>
          <a:xfrm>
            <a:off x="550863" y="2370442"/>
            <a:ext cx="5820409" cy="3632793"/>
          </a:xfrm>
        </p:spPr>
        <p:txBody>
          <a:bodyPr anchor="t">
            <a:normAutofit fontScale="85000" lnSpcReduction="10000"/>
          </a:bodyPr>
          <a:lstStyle/>
          <a:p>
            <a:pPr>
              <a:lnSpc>
                <a:spcPct val="100000"/>
              </a:lnSpc>
            </a:pPr>
            <a:r>
              <a:rPr lang="en-GB" sz="1500" dirty="0"/>
              <a:t>Mathematics are the foundation of machine learning and deep learning  algorithms, so it is important to have strong mathematical background in theses areas:</a:t>
            </a:r>
          </a:p>
          <a:p>
            <a:pPr lvl="1">
              <a:lnSpc>
                <a:spcPct val="100000"/>
              </a:lnSpc>
            </a:pPr>
            <a:r>
              <a:rPr lang="en-GB" sz="1300" dirty="0"/>
              <a:t>Linear algebra (vectors, matrices, and various manipulations of them) </a:t>
            </a:r>
          </a:p>
          <a:p>
            <a:pPr lvl="1">
              <a:lnSpc>
                <a:spcPct val="100000"/>
              </a:lnSpc>
            </a:pPr>
            <a:r>
              <a:rPr lang="en-GB" sz="1300" dirty="0"/>
              <a:t>Probability and statistics (including discrete and continuous probability, standard probability distributions, basic rules such as independence and Bayes’ rule, and hypothesis testing). </a:t>
            </a:r>
          </a:p>
          <a:p>
            <a:pPr lvl="1">
              <a:lnSpc>
                <a:spcPct val="100000"/>
              </a:lnSpc>
            </a:pPr>
            <a:r>
              <a:rPr lang="en-GB" sz="1300" dirty="0"/>
              <a:t>Basic intuitive understanding of calculus</a:t>
            </a:r>
          </a:p>
          <a:p>
            <a:pPr lvl="1">
              <a:lnSpc>
                <a:spcPct val="100000"/>
              </a:lnSpc>
            </a:pPr>
            <a:r>
              <a:rPr lang="en-GB" sz="1300" dirty="0"/>
              <a:t>In addition, exploratory data analysis (EDA) — using visualizations and other methods to systematically explore a dataset — is an underrated skill. </a:t>
            </a:r>
          </a:p>
          <a:p>
            <a:pPr>
              <a:lnSpc>
                <a:spcPct val="100000"/>
              </a:lnSpc>
            </a:pPr>
            <a:r>
              <a:rPr lang="en-GB" sz="1500" dirty="0"/>
              <a:t>The math needed to do machine learning well has been changing. For instance, although some tasks require calculus, improved automatic differentiation software makes it possible to invent and implement new neural network architectures without doing any calculus. This was almost impossible a decade ago.</a:t>
            </a:r>
          </a:p>
          <a:p>
            <a:pPr>
              <a:lnSpc>
                <a:spcPct val="100000"/>
              </a:lnSpc>
            </a:pPr>
            <a:r>
              <a:rPr lang="en-GB" sz="1600" dirty="0"/>
              <a:t>My recommendation: </a:t>
            </a:r>
            <a:r>
              <a:rPr lang="en-GB" sz="1600" dirty="0">
                <a:hlinkClick r:id="rId2"/>
              </a:rPr>
              <a:t>Mathematics for Machine Learning</a:t>
            </a:r>
            <a:endParaRPr lang="en-GB" sz="1600" dirty="0"/>
          </a:p>
          <a:p>
            <a:pPr>
              <a:lnSpc>
                <a:spcPct val="100000"/>
              </a:lnSpc>
            </a:pPr>
            <a:endParaRPr lang="en-US" sz="1600" dirty="0"/>
          </a:p>
          <a:p>
            <a:pPr>
              <a:lnSpc>
                <a:spcPct val="100000"/>
              </a:lnSpc>
            </a:pPr>
            <a:endParaRPr lang="en-US" sz="1500" dirty="0"/>
          </a:p>
        </p:txBody>
      </p:sp>
      <p:pic>
        <p:nvPicPr>
          <p:cNvPr id="16" name="Graphic 9" descr="Add">
            <a:extLst>
              <a:ext uri="{FF2B5EF4-FFF2-40B4-BE49-F238E27FC236}">
                <a16:creationId xmlns:a16="http://schemas.microsoft.com/office/drawing/2014/main" id="{71703B17-D2CA-C2A2-6D56-B159D30D27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24675" y="1072039"/>
            <a:ext cx="4713922" cy="4713922"/>
          </a:xfrm>
          <a:custGeom>
            <a:avLst/>
            <a:gdLst/>
            <a:ahLst/>
            <a:cxnLst/>
            <a:rect l="l" t="t" r="r" b="b"/>
            <a:pathLst>
              <a:path w="4713922" h="5759450">
                <a:moveTo>
                  <a:pt x="0" y="0"/>
                </a:moveTo>
                <a:lnTo>
                  <a:pt x="4713922" y="0"/>
                </a:lnTo>
                <a:lnTo>
                  <a:pt x="4713922" y="5759450"/>
                </a:lnTo>
                <a:lnTo>
                  <a:pt x="0" y="5759450"/>
                </a:lnTo>
                <a:close/>
              </a:path>
            </a:pathLst>
          </a:custGeom>
        </p:spPr>
      </p:pic>
      <p:sp>
        <p:nvSpPr>
          <p:cNvPr id="4" name="Date Placeholder 3">
            <a:extLst>
              <a:ext uri="{FF2B5EF4-FFF2-40B4-BE49-F238E27FC236}">
                <a16:creationId xmlns:a16="http://schemas.microsoft.com/office/drawing/2014/main" id="{29187284-1E88-A40C-534A-393CCA8E8A6B}"/>
              </a:ext>
            </a:extLst>
          </p:cNvPr>
          <p:cNvSpPr>
            <a:spLocks noGrp="1"/>
          </p:cNvSpPr>
          <p:nvPr>
            <p:ph type="dt" sz="half" idx="10"/>
          </p:nvPr>
        </p:nvSpPr>
        <p:spPr>
          <a:xfrm>
            <a:off x="550863" y="6507212"/>
            <a:ext cx="2628900" cy="153888"/>
          </a:xfrm>
        </p:spPr>
        <p:txBody>
          <a:bodyPr>
            <a:normAutofit/>
          </a:bodyPr>
          <a:lstStyle/>
          <a:p>
            <a:pPr>
              <a:spcAft>
                <a:spcPts val="600"/>
              </a:spcAft>
            </a:pPr>
            <a:r>
              <a:rPr lang="en-US" dirty="0">
                <a:solidFill>
                  <a:schemeClr val="tx1">
                    <a:alpha val="80000"/>
                  </a:schemeClr>
                </a:solidFill>
              </a:rPr>
              <a:t>Tuesday, January 3, 2023</a:t>
            </a:r>
          </a:p>
        </p:txBody>
      </p:sp>
      <p:sp>
        <p:nvSpPr>
          <p:cNvPr id="5" name="Footer Placeholder 4">
            <a:extLst>
              <a:ext uri="{FF2B5EF4-FFF2-40B4-BE49-F238E27FC236}">
                <a16:creationId xmlns:a16="http://schemas.microsoft.com/office/drawing/2014/main" id="{0F5575BF-3F86-3805-A982-66C8E45E02B9}"/>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dirty="0"/>
              <a:t>muzn - </a:t>
            </a:r>
            <a:r>
              <a:rPr lang="ar-EG" dirty="0"/>
              <a:t>مزن</a:t>
            </a:r>
            <a:endParaRPr lang="en-US" dirty="0"/>
          </a:p>
        </p:txBody>
      </p:sp>
      <p:sp>
        <p:nvSpPr>
          <p:cNvPr id="6" name="Slide Number Placeholder 5">
            <a:extLst>
              <a:ext uri="{FF2B5EF4-FFF2-40B4-BE49-F238E27FC236}">
                <a16:creationId xmlns:a16="http://schemas.microsoft.com/office/drawing/2014/main" id="{8A41A2EA-3B24-75FD-F60D-C56C1EC085E5}"/>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10</a:t>
            </a:fld>
            <a:endParaRPr lang="en-US"/>
          </a:p>
        </p:txBody>
      </p:sp>
    </p:spTree>
    <p:extLst>
      <p:ext uri="{BB962C8B-B14F-4D97-AF65-F5344CB8AC3E}">
        <p14:creationId xmlns:p14="http://schemas.microsoft.com/office/powerpoint/2010/main" val="2833790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94CD3F-A177-37B0-749B-987F39C26359}"/>
              </a:ext>
            </a:extLst>
          </p:cNvPr>
          <p:cNvSpPr>
            <a:spLocks noGrp="1"/>
          </p:cNvSpPr>
          <p:nvPr>
            <p:ph type="title"/>
          </p:nvPr>
        </p:nvSpPr>
        <p:spPr>
          <a:xfrm>
            <a:off x="550865" y="196900"/>
            <a:ext cx="5437185" cy="1997855"/>
          </a:xfrm>
        </p:spPr>
        <p:txBody>
          <a:bodyPr wrap="square" anchor="b">
            <a:normAutofit/>
          </a:bodyPr>
          <a:lstStyle/>
          <a:p>
            <a:r>
              <a:rPr lang="en-GB" dirty="0"/>
              <a:t>Data Related Skills </a:t>
            </a:r>
            <a:endParaRPr lang="en-US" dirty="0"/>
          </a:p>
        </p:txBody>
      </p:sp>
      <p:sp>
        <p:nvSpPr>
          <p:cNvPr id="3" name="Content Placeholder 2">
            <a:extLst>
              <a:ext uri="{FF2B5EF4-FFF2-40B4-BE49-F238E27FC236}">
                <a16:creationId xmlns:a16="http://schemas.microsoft.com/office/drawing/2014/main" id="{1832A6CA-8510-E5CD-94E4-8DBD4CCE2931}"/>
              </a:ext>
            </a:extLst>
          </p:cNvPr>
          <p:cNvSpPr>
            <a:spLocks noGrp="1"/>
          </p:cNvSpPr>
          <p:nvPr>
            <p:ph idx="1"/>
          </p:nvPr>
        </p:nvSpPr>
        <p:spPr>
          <a:xfrm>
            <a:off x="550863" y="2502377"/>
            <a:ext cx="6231600" cy="3415519"/>
          </a:xfrm>
        </p:spPr>
        <p:txBody>
          <a:bodyPr anchor="t">
            <a:normAutofit fontScale="92500" lnSpcReduction="20000"/>
          </a:bodyPr>
          <a:lstStyle/>
          <a:p>
            <a:r>
              <a:rPr lang="en-GB" dirty="0"/>
              <a:t>Since you will be working with data, it is important to be able to have hands on skills on using the data effectively for your models. This includes:</a:t>
            </a:r>
          </a:p>
          <a:p>
            <a:pPr lvl="1"/>
            <a:r>
              <a:rPr lang="en-GB" sz="2000" dirty="0"/>
              <a:t>Data collection </a:t>
            </a:r>
          </a:p>
          <a:p>
            <a:pPr lvl="1"/>
            <a:r>
              <a:rPr lang="en-GB" sz="2000" dirty="0"/>
              <a:t>Data cleaning </a:t>
            </a:r>
          </a:p>
          <a:p>
            <a:pPr lvl="1"/>
            <a:r>
              <a:rPr lang="en-GB" sz="2000" dirty="0"/>
              <a:t>Data exploration </a:t>
            </a:r>
          </a:p>
          <a:p>
            <a:pPr lvl="1"/>
            <a:r>
              <a:rPr lang="en-GB" sz="2000" dirty="0"/>
              <a:t>Feature engineering</a:t>
            </a:r>
          </a:p>
          <a:p>
            <a:r>
              <a:rPr lang="en-GB" sz="2600" dirty="0"/>
              <a:t>My recommendation:  </a:t>
            </a:r>
            <a:r>
              <a:rPr lang="en-GB" sz="2600" dirty="0">
                <a:hlinkClick r:id="rId2"/>
              </a:rPr>
              <a:t>Google Data Analytics Professional Certificate </a:t>
            </a:r>
            <a:endParaRPr lang="en-US" sz="2600" dirty="0"/>
          </a:p>
        </p:txBody>
      </p:sp>
      <p:pic>
        <p:nvPicPr>
          <p:cNvPr id="10" name="Graphic 9" descr="Bar chart">
            <a:extLst>
              <a:ext uri="{FF2B5EF4-FFF2-40B4-BE49-F238E27FC236}">
                <a16:creationId xmlns:a16="http://schemas.microsoft.com/office/drawing/2014/main" id="{8C84E969-BD0F-AC22-768A-AD60779A4A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88286" y="1072039"/>
            <a:ext cx="4713922" cy="4713922"/>
          </a:xfrm>
          <a:custGeom>
            <a:avLst/>
            <a:gdLst/>
            <a:ahLst/>
            <a:cxnLst/>
            <a:rect l="l" t="t" r="r" b="b"/>
            <a:pathLst>
              <a:path w="4713922" h="5759450">
                <a:moveTo>
                  <a:pt x="0" y="0"/>
                </a:moveTo>
                <a:lnTo>
                  <a:pt x="4713922" y="0"/>
                </a:lnTo>
                <a:lnTo>
                  <a:pt x="4713922" y="5759450"/>
                </a:lnTo>
                <a:lnTo>
                  <a:pt x="0" y="5759450"/>
                </a:lnTo>
                <a:close/>
              </a:path>
            </a:pathLst>
          </a:custGeom>
        </p:spPr>
      </p:pic>
      <p:sp>
        <p:nvSpPr>
          <p:cNvPr id="4" name="Date Placeholder 3">
            <a:extLst>
              <a:ext uri="{FF2B5EF4-FFF2-40B4-BE49-F238E27FC236}">
                <a16:creationId xmlns:a16="http://schemas.microsoft.com/office/drawing/2014/main" id="{5EE56CE4-606E-FA58-D05B-9A3FC1D6EE1A}"/>
              </a:ext>
            </a:extLst>
          </p:cNvPr>
          <p:cNvSpPr>
            <a:spLocks noGrp="1"/>
          </p:cNvSpPr>
          <p:nvPr>
            <p:ph type="dt" sz="half" idx="10"/>
          </p:nvPr>
        </p:nvSpPr>
        <p:spPr>
          <a:xfrm>
            <a:off x="550863" y="6507212"/>
            <a:ext cx="2628900" cy="153888"/>
          </a:xfrm>
        </p:spPr>
        <p:txBody>
          <a:bodyPr>
            <a:normAutofit/>
          </a:bodyPr>
          <a:lstStyle/>
          <a:p>
            <a:pPr>
              <a:spcAft>
                <a:spcPts val="600"/>
              </a:spcAft>
            </a:pPr>
            <a:r>
              <a:rPr lang="en-US" dirty="0">
                <a:solidFill>
                  <a:schemeClr val="tx1">
                    <a:alpha val="80000"/>
                  </a:schemeClr>
                </a:solidFill>
              </a:rPr>
              <a:t>Tuesday, January 3, 2023</a:t>
            </a:r>
          </a:p>
        </p:txBody>
      </p:sp>
      <p:sp>
        <p:nvSpPr>
          <p:cNvPr id="5" name="Footer Placeholder 4">
            <a:extLst>
              <a:ext uri="{FF2B5EF4-FFF2-40B4-BE49-F238E27FC236}">
                <a16:creationId xmlns:a16="http://schemas.microsoft.com/office/drawing/2014/main" id="{ED6563AB-E5D4-3273-30CE-5D0BF2210A5E}"/>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dirty="0"/>
              <a:t>muzn - </a:t>
            </a:r>
            <a:r>
              <a:rPr lang="ar-EG" dirty="0"/>
              <a:t>مزن</a:t>
            </a:r>
            <a:endParaRPr lang="en-US" dirty="0"/>
          </a:p>
        </p:txBody>
      </p:sp>
      <p:sp>
        <p:nvSpPr>
          <p:cNvPr id="6" name="Slide Number Placeholder 5">
            <a:extLst>
              <a:ext uri="{FF2B5EF4-FFF2-40B4-BE49-F238E27FC236}">
                <a16:creationId xmlns:a16="http://schemas.microsoft.com/office/drawing/2014/main" id="{E1FC43B9-1766-2232-B82F-ACD8C7C49808}"/>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11</a:t>
            </a:fld>
            <a:endParaRPr lang="en-US"/>
          </a:p>
        </p:txBody>
      </p:sp>
    </p:spTree>
    <p:extLst>
      <p:ext uri="{BB962C8B-B14F-4D97-AF65-F5344CB8AC3E}">
        <p14:creationId xmlns:p14="http://schemas.microsoft.com/office/powerpoint/2010/main" val="1454809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C3647-00FE-E5E8-8930-0C77D03FCE4A}"/>
              </a:ext>
            </a:extLst>
          </p:cNvPr>
          <p:cNvSpPr>
            <a:spLocks noGrp="1"/>
          </p:cNvSpPr>
          <p:nvPr>
            <p:ph type="title"/>
          </p:nvPr>
        </p:nvSpPr>
        <p:spPr>
          <a:xfrm>
            <a:off x="550863" y="549275"/>
            <a:ext cx="5437185" cy="1997855"/>
          </a:xfrm>
        </p:spPr>
        <p:txBody>
          <a:bodyPr wrap="square" anchor="b">
            <a:normAutofit/>
          </a:bodyPr>
          <a:lstStyle/>
          <a:p>
            <a:r>
              <a:rPr lang="en-US" dirty="0"/>
              <a:t>Foundational Machine Learning Models</a:t>
            </a:r>
          </a:p>
        </p:txBody>
      </p:sp>
      <p:sp>
        <p:nvSpPr>
          <p:cNvPr id="3" name="Content Placeholder 2">
            <a:extLst>
              <a:ext uri="{FF2B5EF4-FFF2-40B4-BE49-F238E27FC236}">
                <a16:creationId xmlns:a16="http://schemas.microsoft.com/office/drawing/2014/main" id="{65F8ECFA-F367-489E-FFF9-75C5E715F280}"/>
              </a:ext>
            </a:extLst>
          </p:cNvPr>
          <p:cNvSpPr>
            <a:spLocks noGrp="1"/>
          </p:cNvSpPr>
          <p:nvPr>
            <p:ph idx="1"/>
          </p:nvPr>
        </p:nvSpPr>
        <p:spPr>
          <a:xfrm>
            <a:off x="550863" y="2677306"/>
            <a:ext cx="5437187" cy="3415519"/>
          </a:xfrm>
        </p:spPr>
        <p:txBody>
          <a:bodyPr anchor="t">
            <a:normAutofit/>
          </a:bodyPr>
          <a:lstStyle/>
          <a:p>
            <a:r>
              <a:rPr lang="en-GB" dirty="0"/>
              <a:t>it’s important to have very good understanding for  basic models machine learning models such as linear regression, logistic regression, neural networks, decision trees, clustering, and anomaly detection. </a:t>
            </a:r>
            <a:endParaRPr lang="ar-EG" dirty="0"/>
          </a:p>
          <a:p>
            <a:r>
              <a:rPr lang="en-GB" b="1" dirty="0"/>
              <a:t>My recommendation</a:t>
            </a:r>
            <a:r>
              <a:rPr lang="en-GB" dirty="0"/>
              <a:t>: </a:t>
            </a:r>
            <a:r>
              <a:rPr lang="en-GB" dirty="0">
                <a:hlinkClick r:id="rId2"/>
              </a:rPr>
              <a:t>Machine Learning Specialization </a:t>
            </a:r>
            <a:endParaRPr lang="en-GB" dirty="0"/>
          </a:p>
        </p:txBody>
      </p:sp>
      <p:pic>
        <p:nvPicPr>
          <p:cNvPr id="10" name="Graphic 9" descr="Statistics">
            <a:extLst>
              <a:ext uri="{FF2B5EF4-FFF2-40B4-BE49-F238E27FC236}">
                <a16:creationId xmlns:a16="http://schemas.microsoft.com/office/drawing/2014/main" id="{4F2694C8-7FA8-0712-2781-87DCE2B079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24675" y="1072039"/>
            <a:ext cx="4713922" cy="4713922"/>
          </a:xfrm>
          <a:custGeom>
            <a:avLst/>
            <a:gdLst/>
            <a:ahLst/>
            <a:cxnLst/>
            <a:rect l="l" t="t" r="r" b="b"/>
            <a:pathLst>
              <a:path w="4713922" h="5759450">
                <a:moveTo>
                  <a:pt x="0" y="0"/>
                </a:moveTo>
                <a:lnTo>
                  <a:pt x="4713922" y="0"/>
                </a:lnTo>
                <a:lnTo>
                  <a:pt x="4713922" y="5759450"/>
                </a:lnTo>
                <a:lnTo>
                  <a:pt x="0" y="5759450"/>
                </a:lnTo>
                <a:close/>
              </a:path>
            </a:pathLst>
          </a:custGeom>
        </p:spPr>
      </p:pic>
      <p:sp>
        <p:nvSpPr>
          <p:cNvPr id="4" name="Date Placeholder 3">
            <a:extLst>
              <a:ext uri="{FF2B5EF4-FFF2-40B4-BE49-F238E27FC236}">
                <a16:creationId xmlns:a16="http://schemas.microsoft.com/office/drawing/2014/main" id="{29187284-1E88-A40C-534A-393CCA8E8A6B}"/>
              </a:ext>
            </a:extLst>
          </p:cNvPr>
          <p:cNvSpPr>
            <a:spLocks noGrp="1"/>
          </p:cNvSpPr>
          <p:nvPr>
            <p:ph type="dt" sz="half" idx="10"/>
          </p:nvPr>
        </p:nvSpPr>
        <p:spPr>
          <a:xfrm>
            <a:off x="550863" y="6507212"/>
            <a:ext cx="2628900" cy="153888"/>
          </a:xfrm>
        </p:spPr>
        <p:txBody>
          <a:bodyPr>
            <a:normAutofit/>
          </a:bodyPr>
          <a:lstStyle/>
          <a:p>
            <a:pPr>
              <a:spcAft>
                <a:spcPts val="600"/>
              </a:spcAft>
            </a:pPr>
            <a:r>
              <a:rPr lang="en-US" dirty="0">
                <a:solidFill>
                  <a:schemeClr val="tx1">
                    <a:alpha val="80000"/>
                  </a:schemeClr>
                </a:solidFill>
              </a:rPr>
              <a:t>Tuesday, January 3, 2023</a:t>
            </a:r>
          </a:p>
        </p:txBody>
      </p:sp>
      <p:sp>
        <p:nvSpPr>
          <p:cNvPr id="5" name="Footer Placeholder 4">
            <a:extLst>
              <a:ext uri="{FF2B5EF4-FFF2-40B4-BE49-F238E27FC236}">
                <a16:creationId xmlns:a16="http://schemas.microsoft.com/office/drawing/2014/main" id="{0F5575BF-3F86-3805-A982-66C8E45E02B9}"/>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dirty="0"/>
              <a:t>muzn - </a:t>
            </a:r>
            <a:r>
              <a:rPr lang="ar-EG" dirty="0"/>
              <a:t>مزن</a:t>
            </a:r>
            <a:endParaRPr lang="en-US" dirty="0"/>
          </a:p>
        </p:txBody>
      </p:sp>
      <p:sp>
        <p:nvSpPr>
          <p:cNvPr id="6" name="Slide Number Placeholder 5">
            <a:extLst>
              <a:ext uri="{FF2B5EF4-FFF2-40B4-BE49-F238E27FC236}">
                <a16:creationId xmlns:a16="http://schemas.microsoft.com/office/drawing/2014/main" id="{8A41A2EA-3B24-75FD-F60D-C56C1EC085E5}"/>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12</a:t>
            </a:fld>
            <a:endParaRPr lang="en-US"/>
          </a:p>
        </p:txBody>
      </p:sp>
    </p:spTree>
    <p:extLst>
      <p:ext uri="{BB962C8B-B14F-4D97-AF65-F5344CB8AC3E}">
        <p14:creationId xmlns:p14="http://schemas.microsoft.com/office/powerpoint/2010/main" val="26895193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7" name="Rectangle 1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C3647-00FE-E5E8-8930-0C77D03FCE4A}"/>
              </a:ext>
            </a:extLst>
          </p:cNvPr>
          <p:cNvSpPr>
            <a:spLocks noGrp="1"/>
          </p:cNvSpPr>
          <p:nvPr>
            <p:ph type="title"/>
          </p:nvPr>
        </p:nvSpPr>
        <p:spPr>
          <a:xfrm>
            <a:off x="550863" y="549275"/>
            <a:ext cx="5437185" cy="1997855"/>
          </a:xfrm>
        </p:spPr>
        <p:txBody>
          <a:bodyPr wrap="square" anchor="b">
            <a:normAutofit/>
          </a:bodyPr>
          <a:lstStyle/>
          <a:p>
            <a:r>
              <a:rPr lang="en-US" dirty="0"/>
              <a:t>How Machine Learning Models Work</a:t>
            </a:r>
          </a:p>
        </p:txBody>
      </p:sp>
      <p:sp>
        <p:nvSpPr>
          <p:cNvPr id="3" name="Content Placeholder 2">
            <a:extLst>
              <a:ext uri="{FF2B5EF4-FFF2-40B4-BE49-F238E27FC236}">
                <a16:creationId xmlns:a16="http://schemas.microsoft.com/office/drawing/2014/main" id="{65F8ECFA-F367-489E-FFF9-75C5E715F280}"/>
              </a:ext>
            </a:extLst>
          </p:cNvPr>
          <p:cNvSpPr>
            <a:spLocks noGrp="1"/>
          </p:cNvSpPr>
          <p:nvPr>
            <p:ph idx="1"/>
          </p:nvPr>
        </p:nvSpPr>
        <p:spPr>
          <a:xfrm>
            <a:off x="550863" y="2677306"/>
            <a:ext cx="5437187" cy="3415519"/>
          </a:xfrm>
        </p:spPr>
        <p:txBody>
          <a:bodyPr anchor="t">
            <a:normAutofit/>
          </a:bodyPr>
          <a:lstStyle/>
          <a:p>
            <a:r>
              <a:rPr lang="en-GB" dirty="0"/>
              <a:t>Beyond specific models, it’s even more important to understand the core concepts behind how and why machine learning works, such as bias/variance, cost functions, regularization, optimization algorithms, and error analysis.</a:t>
            </a:r>
          </a:p>
          <a:p>
            <a:r>
              <a:rPr lang="en-GB" b="1" dirty="0"/>
              <a:t>My recommendation</a:t>
            </a:r>
            <a:r>
              <a:rPr lang="en-GB" dirty="0"/>
              <a:t>: </a:t>
            </a:r>
            <a:r>
              <a:rPr lang="en-GB" dirty="0">
                <a:hlinkClick r:id="rId2"/>
              </a:rPr>
              <a:t>Machine Learning Specialization </a:t>
            </a:r>
            <a:endParaRPr lang="en-GB" dirty="0"/>
          </a:p>
          <a:p>
            <a:pPr marL="0" indent="0">
              <a:buNone/>
            </a:pPr>
            <a:endParaRPr lang="en-US" dirty="0"/>
          </a:p>
        </p:txBody>
      </p:sp>
      <p:pic>
        <p:nvPicPr>
          <p:cNvPr id="10" name="Graphic 9" descr="Astronaut">
            <a:extLst>
              <a:ext uri="{FF2B5EF4-FFF2-40B4-BE49-F238E27FC236}">
                <a16:creationId xmlns:a16="http://schemas.microsoft.com/office/drawing/2014/main" id="{5877F762-D93B-5F5A-A516-B39B72C4A8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24675" y="1072039"/>
            <a:ext cx="4713922" cy="4713922"/>
          </a:xfrm>
          <a:custGeom>
            <a:avLst/>
            <a:gdLst/>
            <a:ahLst/>
            <a:cxnLst/>
            <a:rect l="l" t="t" r="r" b="b"/>
            <a:pathLst>
              <a:path w="4713922" h="5759450">
                <a:moveTo>
                  <a:pt x="0" y="0"/>
                </a:moveTo>
                <a:lnTo>
                  <a:pt x="4713922" y="0"/>
                </a:lnTo>
                <a:lnTo>
                  <a:pt x="4713922" y="5759450"/>
                </a:lnTo>
                <a:lnTo>
                  <a:pt x="0" y="5759450"/>
                </a:lnTo>
                <a:close/>
              </a:path>
            </a:pathLst>
          </a:custGeom>
        </p:spPr>
      </p:pic>
      <p:sp>
        <p:nvSpPr>
          <p:cNvPr id="4" name="Date Placeholder 3">
            <a:extLst>
              <a:ext uri="{FF2B5EF4-FFF2-40B4-BE49-F238E27FC236}">
                <a16:creationId xmlns:a16="http://schemas.microsoft.com/office/drawing/2014/main" id="{29187284-1E88-A40C-534A-393CCA8E8A6B}"/>
              </a:ext>
            </a:extLst>
          </p:cNvPr>
          <p:cNvSpPr>
            <a:spLocks noGrp="1"/>
          </p:cNvSpPr>
          <p:nvPr>
            <p:ph type="dt" sz="half" idx="10"/>
          </p:nvPr>
        </p:nvSpPr>
        <p:spPr>
          <a:xfrm>
            <a:off x="550863" y="6507212"/>
            <a:ext cx="2628900" cy="153888"/>
          </a:xfrm>
        </p:spPr>
        <p:txBody>
          <a:bodyPr>
            <a:normAutofit/>
          </a:bodyPr>
          <a:lstStyle/>
          <a:p>
            <a:pPr>
              <a:spcAft>
                <a:spcPts val="600"/>
              </a:spcAft>
            </a:pPr>
            <a:r>
              <a:rPr lang="en-US" dirty="0">
                <a:solidFill>
                  <a:schemeClr val="tx1">
                    <a:alpha val="80000"/>
                  </a:schemeClr>
                </a:solidFill>
              </a:rPr>
              <a:t>Tuesday, January 3, 2023</a:t>
            </a:r>
          </a:p>
        </p:txBody>
      </p:sp>
      <p:sp>
        <p:nvSpPr>
          <p:cNvPr id="5" name="Footer Placeholder 4">
            <a:extLst>
              <a:ext uri="{FF2B5EF4-FFF2-40B4-BE49-F238E27FC236}">
                <a16:creationId xmlns:a16="http://schemas.microsoft.com/office/drawing/2014/main" id="{0F5575BF-3F86-3805-A982-66C8E45E02B9}"/>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dirty="0"/>
              <a:t>muzn - </a:t>
            </a:r>
            <a:r>
              <a:rPr lang="ar-EG" dirty="0"/>
              <a:t>مزن</a:t>
            </a:r>
            <a:endParaRPr lang="en-US" dirty="0"/>
          </a:p>
        </p:txBody>
      </p:sp>
      <p:sp>
        <p:nvSpPr>
          <p:cNvPr id="6" name="Slide Number Placeholder 5">
            <a:extLst>
              <a:ext uri="{FF2B5EF4-FFF2-40B4-BE49-F238E27FC236}">
                <a16:creationId xmlns:a16="http://schemas.microsoft.com/office/drawing/2014/main" id="{8A41A2EA-3B24-75FD-F60D-C56C1EC085E5}"/>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13</a:t>
            </a:fld>
            <a:endParaRPr lang="en-US" dirty="0"/>
          </a:p>
        </p:txBody>
      </p:sp>
    </p:spTree>
    <p:extLst>
      <p:ext uri="{BB962C8B-B14F-4D97-AF65-F5344CB8AC3E}">
        <p14:creationId xmlns:p14="http://schemas.microsoft.com/office/powerpoint/2010/main" val="3264629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C3647-00FE-E5E8-8930-0C77D03FCE4A}"/>
              </a:ext>
            </a:extLst>
          </p:cNvPr>
          <p:cNvSpPr>
            <a:spLocks noGrp="1"/>
          </p:cNvSpPr>
          <p:nvPr>
            <p:ph type="title"/>
          </p:nvPr>
        </p:nvSpPr>
        <p:spPr>
          <a:xfrm>
            <a:off x="550863" y="265064"/>
            <a:ext cx="5437185" cy="1997855"/>
          </a:xfrm>
        </p:spPr>
        <p:txBody>
          <a:bodyPr wrap="square" anchor="b">
            <a:normAutofit/>
          </a:bodyPr>
          <a:lstStyle/>
          <a:p>
            <a:r>
              <a:rPr lang="en-US" dirty="0"/>
              <a:t>Deep Learning</a:t>
            </a:r>
          </a:p>
        </p:txBody>
      </p:sp>
      <p:sp>
        <p:nvSpPr>
          <p:cNvPr id="3" name="Content Placeholder 2">
            <a:extLst>
              <a:ext uri="{FF2B5EF4-FFF2-40B4-BE49-F238E27FC236}">
                <a16:creationId xmlns:a16="http://schemas.microsoft.com/office/drawing/2014/main" id="{65F8ECFA-F367-489E-FFF9-75C5E715F280}"/>
              </a:ext>
            </a:extLst>
          </p:cNvPr>
          <p:cNvSpPr>
            <a:spLocks noGrp="1"/>
          </p:cNvSpPr>
          <p:nvPr>
            <p:ph idx="1"/>
          </p:nvPr>
        </p:nvSpPr>
        <p:spPr>
          <a:xfrm>
            <a:off x="550863" y="2527983"/>
            <a:ext cx="5437187" cy="3415519"/>
          </a:xfrm>
        </p:spPr>
        <p:txBody>
          <a:bodyPr anchor="t">
            <a:normAutofit fontScale="92500" lnSpcReduction="10000"/>
          </a:bodyPr>
          <a:lstStyle/>
          <a:p>
            <a:r>
              <a:rPr lang="en-GB" dirty="0"/>
              <a:t>Deep learning became such a large fraction of machine learning that it’s hard to excel in the field without some understanding of it! It’s valuable to know the basics of neural networks,  practical skills for making them work (such as hyperparameter tuning), convolutional networks, sequence models, and transformers.</a:t>
            </a:r>
          </a:p>
          <a:p>
            <a:r>
              <a:rPr lang="en-GB" sz="2000" dirty="0"/>
              <a:t>My recommendation: </a:t>
            </a:r>
          </a:p>
          <a:p>
            <a:pPr lvl="1"/>
            <a:r>
              <a:rPr lang="en-GB" dirty="0">
                <a:hlinkClick r:id="rId2"/>
              </a:rPr>
              <a:t>Deep Learning Specialization</a:t>
            </a:r>
            <a:endParaRPr lang="en-GB" dirty="0"/>
          </a:p>
          <a:p>
            <a:pPr lvl="1"/>
            <a:r>
              <a:rPr lang="en-GB" dirty="0">
                <a:hlinkClick r:id="rId3"/>
              </a:rPr>
              <a:t>TensorFlow Developer Professional Certificate</a:t>
            </a:r>
            <a:endParaRPr lang="en-GB" dirty="0"/>
          </a:p>
          <a:p>
            <a:pPr lvl="1"/>
            <a:endParaRPr lang="en-US" dirty="0"/>
          </a:p>
          <a:p>
            <a:pPr marL="0" indent="0">
              <a:buNone/>
            </a:pPr>
            <a:endParaRPr lang="en-US" dirty="0"/>
          </a:p>
        </p:txBody>
      </p:sp>
      <p:pic>
        <p:nvPicPr>
          <p:cNvPr id="10" name="Graphic 9" descr="Robot">
            <a:extLst>
              <a:ext uri="{FF2B5EF4-FFF2-40B4-BE49-F238E27FC236}">
                <a16:creationId xmlns:a16="http://schemas.microsoft.com/office/drawing/2014/main" id="{00E5FEB3-2451-4FBC-0CAE-64D6BD76494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24675" y="1072039"/>
            <a:ext cx="4713922" cy="4713922"/>
          </a:xfrm>
          <a:custGeom>
            <a:avLst/>
            <a:gdLst/>
            <a:ahLst/>
            <a:cxnLst/>
            <a:rect l="l" t="t" r="r" b="b"/>
            <a:pathLst>
              <a:path w="4713922" h="5759450">
                <a:moveTo>
                  <a:pt x="0" y="0"/>
                </a:moveTo>
                <a:lnTo>
                  <a:pt x="4713922" y="0"/>
                </a:lnTo>
                <a:lnTo>
                  <a:pt x="4713922" y="5759450"/>
                </a:lnTo>
                <a:lnTo>
                  <a:pt x="0" y="5759450"/>
                </a:lnTo>
                <a:close/>
              </a:path>
            </a:pathLst>
          </a:custGeom>
        </p:spPr>
      </p:pic>
      <p:sp>
        <p:nvSpPr>
          <p:cNvPr id="4" name="Date Placeholder 3">
            <a:extLst>
              <a:ext uri="{FF2B5EF4-FFF2-40B4-BE49-F238E27FC236}">
                <a16:creationId xmlns:a16="http://schemas.microsoft.com/office/drawing/2014/main" id="{29187284-1E88-A40C-534A-393CCA8E8A6B}"/>
              </a:ext>
            </a:extLst>
          </p:cNvPr>
          <p:cNvSpPr>
            <a:spLocks noGrp="1"/>
          </p:cNvSpPr>
          <p:nvPr>
            <p:ph type="dt" sz="half" idx="10"/>
          </p:nvPr>
        </p:nvSpPr>
        <p:spPr>
          <a:xfrm>
            <a:off x="550863" y="6507212"/>
            <a:ext cx="2628900" cy="153888"/>
          </a:xfrm>
        </p:spPr>
        <p:txBody>
          <a:bodyPr>
            <a:normAutofit/>
          </a:bodyPr>
          <a:lstStyle/>
          <a:p>
            <a:pPr>
              <a:spcAft>
                <a:spcPts val="600"/>
              </a:spcAft>
            </a:pPr>
            <a:r>
              <a:rPr lang="en-US" dirty="0">
                <a:solidFill>
                  <a:schemeClr val="tx1">
                    <a:alpha val="80000"/>
                  </a:schemeClr>
                </a:solidFill>
              </a:rPr>
              <a:t>Tuesday, January 3, 2023</a:t>
            </a:r>
          </a:p>
        </p:txBody>
      </p:sp>
      <p:sp>
        <p:nvSpPr>
          <p:cNvPr id="5" name="Footer Placeholder 4">
            <a:extLst>
              <a:ext uri="{FF2B5EF4-FFF2-40B4-BE49-F238E27FC236}">
                <a16:creationId xmlns:a16="http://schemas.microsoft.com/office/drawing/2014/main" id="{0F5575BF-3F86-3805-A982-66C8E45E02B9}"/>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dirty="0"/>
              <a:t>muzn - </a:t>
            </a:r>
            <a:r>
              <a:rPr lang="ar-EG" dirty="0"/>
              <a:t>مزن</a:t>
            </a:r>
            <a:endParaRPr lang="en-US" dirty="0"/>
          </a:p>
        </p:txBody>
      </p:sp>
      <p:sp>
        <p:nvSpPr>
          <p:cNvPr id="6" name="Slide Number Placeholder 5">
            <a:extLst>
              <a:ext uri="{FF2B5EF4-FFF2-40B4-BE49-F238E27FC236}">
                <a16:creationId xmlns:a16="http://schemas.microsoft.com/office/drawing/2014/main" id="{8A41A2EA-3B24-75FD-F60D-C56C1EC085E5}"/>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14</a:t>
            </a:fld>
            <a:endParaRPr lang="en-US"/>
          </a:p>
        </p:txBody>
      </p:sp>
    </p:spTree>
    <p:extLst>
      <p:ext uri="{BB962C8B-B14F-4D97-AF65-F5344CB8AC3E}">
        <p14:creationId xmlns:p14="http://schemas.microsoft.com/office/powerpoint/2010/main" val="3198480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8" name="Freeform: Shape 27">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Oval 28">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Oval 29">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Freeform: Shape 30">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33" name="Rectangle 3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0554AE-85E1-CB32-D2DA-29DDF8389E1B}"/>
              </a:ext>
            </a:extLst>
          </p:cNvPr>
          <p:cNvSpPr>
            <a:spLocks noGrp="1"/>
          </p:cNvSpPr>
          <p:nvPr>
            <p:ph type="title"/>
          </p:nvPr>
        </p:nvSpPr>
        <p:spPr>
          <a:xfrm>
            <a:off x="550863" y="549275"/>
            <a:ext cx="5437185" cy="1997855"/>
          </a:xfrm>
        </p:spPr>
        <p:txBody>
          <a:bodyPr vert="horz" wrap="square" lIns="0" tIns="0" rIns="0" bIns="0" rtlCol="0" anchor="b" anchorCtr="0">
            <a:normAutofit/>
          </a:bodyPr>
          <a:lstStyle/>
          <a:p>
            <a:pPr>
              <a:lnSpc>
                <a:spcPct val="100000"/>
              </a:lnSpc>
            </a:pPr>
            <a:r>
              <a:rPr lang="en-US" dirty="0"/>
              <a:t>Practical Machine Learning</a:t>
            </a:r>
          </a:p>
        </p:txBody>
      </p:sp>
      <p:sp>
        <p:nvSpPr>
          <p:cNvPr id="4" name="Content Placeholder 3">
            <a:extLst>
              <a:ext uri="{FF2B5EF4-FFF2-40B4-BE49-F238E27FC236}">
                <a16:creationId xmlns:a16="http://schemas.microsoft.com/office/drawing/2014/main" id="{BEBD7E68-F32B-97E9-3484-6C96D8E5F505}"/>
              </a:ext>
            </a:extLst>
          </p:cNvPr>
          <p:cNvSpPr>
            <a:spLocks noGrp="1"/>
          </p:cNvSpPr>
          <p:nvPr>
            <p:ph sz="half" idx="2"/>
          </p:nvPr>
        </p:nvSpPr>
        <p:spPr>
          <a:xfrm>
            <a:off x="550863" y="2677306"/>
            <a:ext cx="5437187" cy="3415519"/>
          </a:xfrm>
        </p:spPr>
        <p:txBody>
          <a:bodyPr vert="horz" wrap="square" lIns="0" tIns="0" rIns="0" bIns="0" rtlCol="0" anchor="t">
            <a:normAutofit/>
          </a:bodyPr>
          <a:lstStyle/>
          <a:p>
            <a:r>
              <a:rPr lang="en-US" sz="2000" dirty="0"/>
              <a:t>It is become more important to deploy the models into production and monitor them after that. </a:t>
            </a:r>
          </a:p>
          <a:p>
            <a:r>
              <a:rPr lang="en-US" sz="2000" dirty="0"/>
              <a:t>My recommendation:</a:t>
            </a:r>
          </a:p>
          <a:p>
            <a:pPr lvl="1"/>
            <a:r>
              <a:rPr lang="en-US" sz="2000" dirty="0">
                <a:hlinkClick r:id="rId2"/>
              </a:rPr>
              <a:t>Machine Learning Engineering for Production (MLOps) Specialization</a:t>
            </a:r>
            <a:endParaRPr lang="en-US" sz="2000" dirty="0"/>
          </a:p>
          <a:p>
            <a:pPr lvl="1"/>
            <a:r>
              <a:rPr lang="en-US" sz="2000" dirty="0">
                <a:hlinkClick r:id="rId3"/>
              </a:rPr>
              <a:t>Practical Data Science on the AWS Cloud Specialization</a:t>
            </a:r>
            <a:endParaRPr lang="en-US" sz="2000" dirty="0"/>
          </a:p>
        </p:txBody>
      </p:sp>
      <p:pic>
        <p:nvPicPr>
          <p:cNvPr id="13" name="Graphic 12" descr="Gears">
            <a:extLst>
              <a:ext uri="{FF2B5EF4-FFF2-40B4-BE49-F238E27FC236}">
                <a16:creationId xmlns:a16="http://schemas.microsoft.com/office/drawing/2014/main" id="{D1C8D666-C506-C585-76A7-2E77D51D560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24675" y="1072039"/>
            <a:ext cx="4713922" cy="4713922"/>
          </a:xfrm>
          <a:custGeom>
            <a:avLst/>
            <a:gdLst/>
            <a:ahLst/>
            <a:cxnLst/>
            <a:rect l="l" t="t" r="r" b="b"/>
            <a:pathLst>
              <a:path w="4713922" h="5759450">
                <a:moveTo>
                  <a:pt x="0" y="0"/>
                </a:moveTo>
                <a:lnTo>
                  <a:pt x="4713922" y="0"/>
                </a:lnTo>
                <a:lnTo>
                  <a:pt x="4713922" y="5759450"/>
                </a:lnTo>
                <a:lnTo>
                  <a:pt x="0" y="5759450"/>
                </a:lnTo>
                <a:close/>
              </a:path>
            </a:pathLst>
          </a:custGeom>
        </p:spPr>
      </p:pic>
      <p:sp>
        <p:nvSpPr>
          <p:cNvPr id="7" name="Date Placeholder 6">
            <a:extLst>
              <a:ext uri="{FF2B5EF4-FFF2-40B4-BE49-F238E27FC236}">
                <a16:creationId xmlns:a16="http://schemas.microsoft.com/office/drawing/2014/main" id="{F46F0355-69A1-3C04-96E0-06C4393BAC35}"/>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8" name="Footer Placeholder 7">
            <a:extLst>
              <a:ext uri="{FF2B5EF4-FFF2-40B4-BE49-F238E27FC236}">
                <a16:creationId xmlns:a16="http://schemas.microsoft.com/office/drawing/2014/main" id="{F828B99A-0852-D12C-C17D-01ED613A2ADA}"/>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muzn - </a:t>
            </a:r>
            <a:r>
              <a:rPr lang="ar-EG" kern="1200" dirty="0">
                <a:solidFill>
                  <a:schemeClr val="tx1">
                    <a:alpha val="80000"/>
                  </a:schemeClr>
                </a:solidFill>
                <a:latin typeface="+mn-lt"/>
                <a:ea typeface="+mn-ea"/>
                <a:cs typeface="+mn-cs"/>
              </a:rPr>
              <a:t>مزن</a:t>
            </a:r>
            <a:endParaRPr lang="en-US" kern="1200" dirty="0">
              <a:solidFill>
                <a:schemeClr val="tx1">
                  <a:alpha val="80000"/>
                </a:schemeClr>
              </a:solidFill>
              <a:latin typeface="+mn-lt"/>
              <a:ea typeface="+mn-ea"/>
              <a:cs typeface="+mn-cs"/>
            </a:endParaRPr>
          </a:p>
        </p:txBody>
      </p:sp>
      <p:sp>
        <p:nvSpPr>
          <p:cNvPr id="9" name="Slide Number Placeholder 8">
            <a:extLst>
              <a:ext uri="{FF2B5EF4-FFF2-40B4-BE49-F238E27FC236}">
                <a16:creationId xmlns:a16="http://schemas.microsoft.com/office/drawing/2014/main" id="{6B72560C-F6E7-6D3B-9F82-76749F3C539C}"/>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15</a:t>
            </a:fld>
            <a:endParaRPr lang="en-US">
              <a:solidFill>
                <a:schemeClr val="tx1">
                  <a:alpha val="80000"/>
                </a:schemeClr>
              </a:solidFill>
            </a:endParaRPr>
          </a:p>
        </p:txBody>
      </p:sp>
    </p:spTree>
    <p:extLst>
      <p:ext uri="{BB962C8B-B14F-4D97-AF65-F5344CB8AC3E}">
        <p14:creationId xmlns:p14="http://schemas.microsoft.com/office/powerpoint/2010/main" val="18314250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5686C-3B20-6543-6FF0-A72D02879DFA}"/>
              </a:ext>
            </a:extLst>
          </p:cNvPr>
          <p:cNvSpPr>
            <a:spLocks noGrp="1"/>
          </p:cNvSpPr>
          <p:nvPr>
            <p:ph type="title"/>
          </p:nvPr>
        </p:nvSpPr>
        <p:spPr/>
        <p:txBody>
          <a:bodyPr/>
          <a:lstStyle/>
          <a:p>
            <a:r>
              <a:rPr lang="en-US"/>
              <a:t>From Where To Learn?</a:t>
            </a:r>
            <a:endParaRPr lang="en-US" dirty="0"/>
          </a:p>
        </p:txBody>
      </p:sp>
      <p:sp>
        <p:nvSpPr>
          <p:cNvPr id="4" name="Content Placeholder 3">
            <a:extLst>
              <a:ext uri="{FF2B5EF4-FFF2-40B4-BE49-F238E27FC236}">
                <a16:creationId xmlns:a16="http://schemas.microsoft.com/office/drawing/2014/main" id="{DD81DB01-5060-06AF-CDE0-FF916E9E8970}"/>
              </a:ext>
            </a:extLst>
          </p:cNvPr>
          <p:cNvSpPr>
            <a:spLocks noGrp="1"/>
          </p:cNvSpPr>
          <p:nvPr>
            <p:ph sz="half" idx="2"/>
          </p:nvPr>
        </p:nvSpPr>
        <p:spPr>
          <a:xfrm>
            <a:off x="433633" y="2021854"/>
            <a:ext cx="9832157" cy="3888752"/>
          </a:xfrm>
        </p:spPr>
        <p:txBody>
          <a:bodyPr/>
          <a:lstStyle/>
          <a:p>
            <a:r>
              <a:rPr lang="en-GB" sz="1600" dirty="0"/>
              <a:t>There’s a lot of good content on the internet, and in theory, they could work. But when the goal is deep understanding, they will be inefficient because they tend to repeat each other, use inconsistent terminology (which slows you down), vary in quality, and leave gaps.</a:t>
            </a:r>
          </a:p>
          <a:p>
            <a:r>
              <a:rPr lang="en-GB" sz="1600" dirty="0"/>
              <a:t>That’s why a good course in which a body of material has been organized into a coherent and logical form is often the most time-efficient way to master a meaningful body of knowledge. My recommendation is:</a:t>
            </a:r>
          </a:p>
          <a:p>
            <a:pPr lvl="1"/>
            <a:r>
              <a:rPr lang="en-GB" sz="1200" dirty="0"/>
              <a:t>Solid textbooks </a:t>
            </a:r>
          </a:p>
          <a:p>
            <a:pPr lvl="1"/>
            <a:r>
              <a:rPr lang="en-GB" sz="1200" dirty="0"/>
              <a:t>Coursera &amp; Udacity  </a:t>
            </a:r>
          </a:p>
          <a:p>
            <a:pPr lvl="1"/>
            <a:r>
              <a:rPr lang="en-GB" sz="1200" dirty="0"/>
              <a:t>University open courses</a:t>
            </a:r>
          </a:p>
          <a:p>
            <a:r>
              <a:rPr lang="en-GB" sz="1600" dirty="0"/>
              <a:t>When you’ve absorbed the knowledge available in courses, you can switch over to research papers and more advanced resources.</a:t>
            </a:r>
            <a:endParaRPr lang="en-US" sz="1600" dirty="0"/>
          </a:p>
          <a:p>
            <a:endParaRPr lang="en-US" dirty="0"/>
          </a:p>
        </p:txBody>
      </p:sp>
      <p:sp>
        <p:nvSpPr>
          <p:cNvPr id="7" name="Date Placeholder 6">
            <a:extLst>
              <a:ext uri="{FF2B5EF4-FFF2-40B4-BE49-F238E27FC236}">
                <a16:creationId xmlns:a16="http://schemas.microsoft.com/office/drawing/2014/main" id="{82D790F0-B6B4-9AC4-A7CF-53EB2258FFCF}"/>
              </a:ext>
            </a:extLst>
          </p:cNvPr>
          <p:cNvSpPr>
            <a:spLocks noGrp="1"/>
          </p:cNvSpPr>
          <p:nvPr>
            <p:ph type="dt" sz="half" idx="10"/>
          </p:nvPr>
        </p:nvSpPr>
        <p:spPr/>
        <p:txBody>
          <a:bodyPr/>
          <a:lstStyle/>
          <a:p>
            <a:pPr>
              <a:spcAft>
                <a:spcPts val="600"/>
              </a:spcAft>
            </a:pPr>
            <a:r>
              <a:rPr lang="en-US" dirty="0">
                <a:solidFill>
                  <a:schemeClr val="tx1">
                    <a:alpha val="80000"/>
                  </a:schemeClr>
                </a:solidFill>
              </a:rPr>
              <a:t>Tuesday, January 3, 2023</a:t>
            </a:r>
          </a:p>
        </p:txBody>
      </p:sp>
      <p:sp>
        <p:nvSpPr>
          <p:cNvPr id="8" name="Footer Placeholder 7">
            <a:extLst>
              <a:ext uri="{FF2B5EF4-FFF2-40B4-BE49-F238E27FC236}">
                <a16:creationId xmlns:a16="http://schemas.microsoft.com/office/drawing/2014/main" id="{8BD238D2-5613-E36E-C280-9B45C5C4838E}"/>
              </a:ext>
            </a:extLst>
          </p:cNvPr>
          <p:cNvSpPr>
            <a:spLocks noGrp="1"/>
          </p:cNvSpPr>
          <p:nvPr>
            <p:ph type="ftr" sz="quarter" idx="11"/>
          </p:nvPr>
        </p:nvSpPr>
        <p:spPr/>
        <p:txBody>
          <a:bodyPr/>
          <a:lstStyle/>
          <a:p>
            <a:r>
              <a:rPr lang="en-US" dirty="0"/>
              <a:t>muzn - </a:t>
            </a:r>
            <a:r>
              <a:rPr lang="ar-EG" dirty="0"/>
              <a:t>مزن</a:t>
            </a:r>
            <a:endParaRPr lang="en-US" dirty="0"/>
          </a:p>
        </p:txBody>
      </p:sp>
      <p:sp>
        <p:nvSpPr>
          <p:cNvPr id="9" name="Slide Number Placeholder 8">
            <a:extLst>
              <a:ext uri="{FF2B5EF4-FFF2-40B4-BE49-F238E27FC236}">
                <a16:creationId xmlns:a16="http://schemas.microsoft.com/office/drawing/2014/main" id="{EB1780FB-0A90-31F7-807F-AC69C567CF6B}"/>
              </a:ext>
            </a:extLst>
          </p:cNvPr>
          <p:cNvSpPr>
            <a:spLocks noGrp="1"/>
          </p:cNvSpPr>
          <p:nvPr>
            <p:ph type="sldNum" sz="quarter" idx="12"/>
          </p:nvPr>
        </p:nvSpPr>
        <p:spPr/>
        <p:txBody>
          <a:bodyPr/>
          <a:lstStyle/>
          <a:p>
            <a:fld id="{DBA1B0FB-D917-4C8C-928F-313BD683BF39}" type="slidenum">
              <a:rPr lang="en-US" smtClean="0"/>
              <a:t>16</a:t>
            </a:fld>
            <a:endParaRPr lang="en-US"/>
          </a:p>
        </p:txBody>
      </p:sp>
    </p:spTree>
    <p:extLst>
      <p:ext uri="{BB962C8B-B14F-4D97-AF65-F5344CB8AC3E}">
        <p14:creationId xmlns:p14="http://schemas.microsoft.com/office/powerpoint/2010/main" val="12835297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5686C-3B20-6543-6FF0-A72D02879DFA}"/>
              </a:ext>
            </a:extLst>
          </p:cNvPr>
          <p:cNvSpPr>
            <a:spLocks noGrp="1"/>
          </p:cNvSpPr>
          <p:nvPr>
            <p:ph type="title"/>
          </p:nvPr>
        </p:nvSpPr>
        <p:spPr>
          <a:xfrm>
            <a:off x="550863" y="549275"/>
            <a:ext cx="6283570" cy="1332000"/>
          </a:xfrm>
        </p:spPr>
        <p:txBody>
          <a:bodyPr/>
          <a:lstStyle/>
          <a:p>
            <a:r>
              <a:rPr lang="en-US" dirty="0"/>
              <a:t>Developing Learning Habits</a:t>
            </a:r>
          </a:p>
        </p:txBody>
      </p:sp>
      <p:sp>
        <p:nvSpPr>
          <p:cNvPr id="4" name="Content Placeholder 3">
            <a:extLst>
              <a:ext uri="{FF2B5EF4-FFF2-40B4-BE49-F238E27FC236}">
                <a16:creationId xmlns:a16="http://schemas.microsoft.com/office/drawing/2014/main" id="{DD81DB01-5060-06AF-CDE0-FF916E9E8970}"/>
              </a:ext>
            </a:extLst>
          </p:cNvPr>
          <p:cNvSpPr>
            <a:spLocks noGrp="1"/>
          </p:cNvSpPr>
          <p:nvPr>
            <p:ph sz="half" idx="2"/>
          </p:nvPr>
        </p:nvSpPr>
        <p:spPr>
          <a:xfrm>
            <a:off x="433636" y="2021854"/>
            <a:ext cx="6853284" cy="3888752"/>
          </a:xfrm>
        </p:spPr>
        <p:txBody>
          <a:bodyPr/>
          <a:lstStyle/>
          <a:p>
            <a:r>
              <a:rPr lang="en-GB" dirty="0"/>
              <a:t>Given how quickly our field is changing, there’s little choice but to keep learning if you want to keep up.</a:t>
            </a:r>
          </a:p>
          <a:p>
            <a:r>
              <a:rPr lang="en-GB" dirty="0"/>
              <a:t>Developing a daily learning habit is a must to be able to keep up with the advances in the filed. </a:t>
            </a:r>
          </a:p>
          <a:p>
            <a:r>
              <a:rPr lang="en-GB" dirty="0"/>
              <a:t>More Information read:</a:t>
            </a:r>
          </a:p>
          <a:p>
            <a:pPr lvl="1"/>
            <a:r>
              <a:rPr lang="en-GB" dirty="0"/>
              <a:t>Atomic Habits</a:t>
            </a:r>
          </a:p>
          <a:p>
            <a:pPr lvl="1"/>
            <a:r>
              <a:rPr lang="en-GB" dirty="0"/>
              <a:t>Tiny Habits </a:t>
            </a:r>
          </a:p>
          <a:p>
            <a:endParaRPr lang="en-US" dirty="0"/>
          </a:p>
        </p:txBody>
      </p:sp>
      <p:sp>
        <p:nvSpPr>
          <p:cNvPr id="7" name="Date Placeholder 6">
            <a:extLst>
              <a:ext uri="{FF2B5EF4-FFF2-40B4-BE49-F238E27FC236}">
                <a16:creationId xmlns:a16="http://schemas.microsoft.com/office/drawing/2014/main" id="{82D790F0-B6B4-9AC4-A7CF-53EB2258FFCF}"/>
              </a:ext>
            </a:extLst>
          </p:cNvPr>
          <p:cNvSpPr>
            <a:spLocks noGrp="1"/>
          </p:cNvSpPr>
          <p:nvPr>
            <p:ph type="dt" sz="half" idx="10"/>
          </p:nvPr>
        </p:nvSpPr>
        <p:spPr/>
        <p:txBody>
          <a:bodyPr/>
          <a:lstStyle/>
          <a:p>
            <a:pPr>
              <a:spcAft>
                <a:spcPts val="600"/>
              </a:spcAft>
            </a:pPr>
            <a:r>
              <a:rPr lang="en-US" dirty="0">
                <a:solidFill>
                  <a:schemeClr val="tx1">
                    <a:alpha val="80000"/>
                  </a:schemeClr>
                </a:solidFill>
              </a:rPr>
              <a:t>Tuesday, January 3, 2023</a:t>
            </a:r>
          </a:p>
        </p:txBody>
      </p:sp>
      <p:sp>
        <p:nvSpPr>
          <p:cNvPr id="8" name="Footer Placeholder 7">
            <a:extLst>
              <a:ext uri="{FF2B5EF4-FFF2-40B4-BE49-F238E27FC236}">
                <a16:creationId xmlns:a16="http://schemas.microsoft.com/office/drawing/2014/main" id="{8BD238D2-5613-E36E-C280-9B45C5C4838E}"/>
              </a:ext>
            </a:extLst>
          </p:cNvPr>
          <p:cNvSpPr>
            <a:spLocks noGrp="1"/>
          </p:cNvSpPr>
          <p:nvPr>
            <p:ph type="ftr" sz="quarter" idx="11"/>
          </p:nvPr>
        </p:nvSpPr>
        <p:spPr/>
        <p:txBody>
          <a:bodyPr/>
          <a:lstStyle/>
          <a:p>
            <a:r>
              <a:rPr lang="en-US" dirty="0"/>
              <a:t>muzn - </a:t>
            </a:r>
            <a:r>
              <a:rPr lang="ar-EG" dirty="0"/>
              <a:t>مزن</a:t>
            </a:r>
            <a:endParaRPr lang="en-US" dirty="0"/>
          </a:p>
        </p:txBody>
      </p:sp>
      <p:sp>
        <p:nvSpPr>
          <p:cNvPr id="9" name="Slide Number Placeholder 8">
            <a:extLst>
              <a:ext uri="{FF2B5EF4-FFF2-40B4-BE49-F238E27FC236}">
                <a16:creationId xmlns:a16="http://schemas.microsoft.com/office/drawing/2014/main" id="{EB1780FB-0A90-31F7-807F-AC69C567CF6B}"/>
              </a:ext>
            </a:extLst>
          </p:cNvPr>
          <p:cNvSpPr>
            <a:spLocks noGrp="1"/>
          </p:cNvSpPr>
          <p:nvPr>
            <p:ph type="sldNum" sz="quarter" idx="12"/>
          </p:nvPr>
        </p:nvSpPr>
        <p:spPr/>
        <p:txBody>
          <a:bodyPr/>
          <a:lstStyle/>
          <a:p>
            <a:fld id="{DBA1B0FB-D917-4C8C-928F-313BD683BF39}" type="slidenum">
              <a:rPr lang="en-US" smtClean="0"/>
              <a:t>17</a:t>
            </a:fld>
            <a:endParaRPr lang="en-US"/>
          </a:p>
        </p:txBody>
      </p:sp>
    </p:spTree>
    <p:extLst>
      <p:ext uri="{BB962C8B-B14F-4D97-AF65-F5344CB8AC3E}">
        <p14:creationId xmlns:p14="http://schemas.microsoft.com/office/powerpoint/2010/main" val="3688993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Video 8" descr="A blackboard with writing on it&#10;&#10;Description automatically generated with low confidence">
            <a:extLst>
              <a:ext uri="{FF2B5EF4-FFF2-40B4-BE49-F238E27FC236}">
                <a16:creationId xmlns:a16="http://schemas.microsoft.com/office/drawing/2014/main" id="{F1FAD47A-7390-B927-8126-1F6727D8059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0" y="9737"/>
            <a:ext cx="12191999" cy="6838521"/>
          </a:xfrm>
          <a:prstGeom prst="rect">
            <a:avLst/>
          </a:prstGeom>
        </p:spPr>
      </p:pic>
      <p:sp>
        <p:nvSpPr>
          <p:cNvPr id="48" name="Rectangle 47">
            <a:extLst>
              <a:ext uri="{FF2B5EF4-FFF2-40B4-BE49-F238E27FC236}">
                <a16:creationId xmlns:a16="http://schemas.microsoft.com/office/drawing/2014/main" id="{D7750348-5249-48BE-B8D8-43608AD7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2145A573-8B26-0EC1-1DC7-43C62E26BA0F}"/>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a:t>Building Projects</a:t>
            </a:r>
          </a:p>
        </p:txBody>
      </p:sp>
      <p:sp>
        <p:nvSpPr>
          <p:cNvPr id="50" name="Rectangle 49">
            <a:extLst>
              <a:ext uri="{FF2B5EF4-FFF2-40B4-BE49-F238E27FC236}">
                <a16:creationId xmlns:a16="http://schemas.microsoft.com/office/drawing/2014/main" id="{1BC3C586-41D9-4369-AF7F-3A2DB21DB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40BB8987-CE11-0A51-FA35-ED6D72582373}"/>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Tuesday, January 3, 2023</a:t>
            </a:r>
          </a:p>
        </p:txBody>
      </p:sp>
      <p:sp>
        <p:nvSpPr>
          <p:cNvPr id="4" name="Footer Placeholder 3">
            <a:extLst>
              <a:ext uri="{FF2B5EF4-FFF2-40B4-BE49-F238E27FC236}">
                <a16:creationId xmlns:a16="http://schemas.microsoft.com/office/drawing/2014/main" id="{09FFE03A-014B-5FEE-2F96-64779D6A40FA}"/>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muzn - </a:t>
            </a:r>
            <a:r>
              <a:rPr lang="ar-EG" kern="1200" dirty="0">
                <a:solidFill>
                  <a:schemeClr val="tx1">
                    <a:alpha val="80000"/>
                  </a:schemeClr>
                </a:solidFill>
                <a:latin typeface="+mn-lt"/>
                <a:ea typeface="+mn-ea"/>
                <a:cs typeface="+mn-cs"/>
              </a:rPr>
              <a:t>مزن</a:t>
            </a:r>
            <a:endParaRPr lang="en-US" kern="1200" dirty="0">
              <a:solidFill>
                <a:schemeClr val="tx1">
                  <a:alpha val="80000"/>
                </a:schemeClr>
              </a:solidFill>
              <a:latin typeface="+mn-lt"/>
              <a:ea typeface="+mn-ea"/>
              <a:cs typeface="+mn-cs"/>
            </a:endParaRPr>
          </a:p>
        </p:txBody>
      </p:sp>
      <p:sp>
        <p:nvSpPr>
          <p:cNvPr id="5" name="Slide Number Placeholder 4">
            <a:extLst>
              <a:ext uri="{FF2B5EF4-FFF2-40B4-BE49-F238E27FC236}">
                <a16:creationId xmlns:a16="http://schemas.microsoft.com/office/drawing/2014/main" id="{C0F6EC17-DD0D-F98F-4F16-08D739A4CF4D}"/>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18</a:t>
            </a:fld>
            <a:endParaRPr lang="en-US">
              <a:solidFill>
                <a:schemeClr val="tx1">
                  <a:alpha val="80000"/>
                </a:schemeClr>
              </a:solidFill>
            </a:endParaRPr>
          </a:p>
        </p:txBody>
      </p:sp>
    </p:spTree>
    <p:extLst>
      <p:ext uri="{BB962C8B-B14F-4D97-AF65-F5344CB8AC3E}">
        <p14:creationId xmlns:p14="http://schemas.microsoft.com/office/powerpoint/2010/main" val="3174034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mute="1">
                <p:cTn id="12" repeatCount="indefinite" fill="hold" display="0">
                  <p:stCondLst>
                    <p:cond delay="indefinite"/>
                  </p:stCondLst>
                </p:cTn>
                <p:tgtEl>
                  <p:spTgt spid="9"/>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7" name="Freeform: Shape 16">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Shape 19">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2" name="Rectangle 21">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CE11AC-64C5-CFBB-2B88-347185C86F67}"/>
              </a:ext>
            </a:extLst>
          </p:cNvPr>
          <p:cNvSpPr>
            <a:spLocks noGrp="1"/>
          </p:cNvSpPr>
          <p:nvPr>
            <p:ph type="title"/>
          </p:nvPr>
        </p:nvSpPr>
        <p:spPr>
          <a:xfrm>
            <a:off x="550863" y="550800"/>
            <a:ext cx="7308850" cy="986400"/>
          </a:xfrm>
        </p:spPr>
        <p:txBody>
          <a:bodyPr vert="horz" wrap="square" lIns="0" tIns="0" rIns="0" bIns="0" rtlCol="0" anchor="ctr" anchorCtr="0">
            <a:normAutofit/>
          </a:bodyPr>
          <a:lstStyle/>
          <a:p>
            <a:r>
              <a:rPr lang="en-US" sz="3400"/>
              <a:t>Approaching AI Projects</a:t>
            </a:r>
            <a:br>
              <a:rPr lang="en-US" sz="3400"/>
            </a:br>
            <a:endParaRPr lang="en-US" sz="3400"/>
          </a:p>
        </p:txBody>
      </p:sp>
      <p:sp>
        <p:nvSpPr>
          <p:cNvPr id="24" name="Rectangle 23">
            <a:extLst>
              <a:ext uri="{FF2B5EF4-FFF2-40B4-BE49-F238E27FC236}">
                <a16:creationId xmlns:a16="http://schemas.microsoft.com/office/drawing/2014/main" id="{88392DC7-0988-443B-A0D0-E726C7DB6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4"/>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E628051F-CFE9-1BAE-2B66-270E9BEC2B07}"/>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Tuesday, January 3, 2023</a:t>
            </a:r>
          </a:p>
        </p:txBody>
      </p:sp>
      <p:sp>
        <p:nvSpPr>
          <p:cNvPr id="8" name="Footer Placeholder 7">
            <a:extLst>
              <a:ext uri="{FF2B5EF4-FFF2-40B4-BE49-F238E27FC236}">
                <a16:creationId xmlns:a16="http://schemas.microsoft.com/office/drawing/2014/main" id="{F5C0558E-BF4F-E8F8-7504-39BD312A5344}"/>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dirty="0">
                <a:solidFill>
                  <a:schemeClr val="tx1">
                    <a:alpha val="80000"/>
                  </a:schemeClr>
                </a:solidFill>
              </a:rPr>
              <a:t>muzn - </a:t>
            </a:r>
            <a:r>
              <a:rPr lang="ar-EG" dirty="0">
                <a:solidFill>
                  <a:schemeClr val="tx1">
                    <a:alpha val="80000"/>
                  </a:schemeClr>
                </a:solidFill>
              </a:rPr>
              <a:t>مزن</a:t>
            </a:r>
            <a:endParaRPr lang="en-US" kern="1200" dirty="0">
              <a:solidFill>
                <a:schemeClr val="tx1">
                  <a:alpha val="80000"/>
                </a:schemeClr>
              </a:solidFill>
              <a:latin typeface="+mn-lt"/>
              <a:ea typeface="+mn-ea"/>
              <a:cs typeface="+mn-cs"/>
            </a:endParaRPr>
          </a:p>
        </p:txBody>
      </p:sp>
      <p:sp>
        <p:nvSpPr>
          <p:cNvPr id="9" name="Slide Number Placeholder 8">
            <a:extLst>
              <a:ext uri="{FF2B5EF4-FFF2-40B4-BE49-F238E27FC236}">
                <a16:creationId xmlns:a16="http://schemas.microsoft.com/office/drawing/2014/main" id="{9247A183-D130-A4F3-7904-0B6E38340A6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19</a:t>
            </a:fld>
            <a:endParaRPr lang="en-US">
              <a:solidFill>
                <a:schemeClr val="tx1">
                  <a:alpha val="80000"/>
                </a:schemeClr>
              </a:solidFill>
            </a:endParaRPr>
          </a:p>
        </p:txBody>
      </p:sp>
      <p:sp>
        <p:nvSpPr>
          <p:cNvPr id="12" name="Oval 11">
            <a:extLst>
              <a:ext uri="{FF2B5EF4-FFF2-40B4-BE49-F238E27FC236}">
                <a16:creationId xmlns:a16="http://schemas.microsoft.com/office/drawing/2014/main" id="{26D30C35-F08C-4EBA-0D86-E30B1C052A69}"/>
              </a:ext>
            </a:extLst>
          </p:cNvPr>
          <p:cNvSpPr/>
          <p:nvPr/>
        </p:nvSpPr>
        <p:spPr>
          <a:xfrm>
            <a:off x="869369" y="3391331"/>
            <a:ext cx="983267" cy="983267"/>
          </a:xfrm>
          <a:prstGeom prst="ellipse">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13" name="Rectangle 12" descr="Head with Gears">
            <a:extLst>
              <a:ext uri="{FF2B5EF4-FFF2-40B4-BE49-F238E27FC236}">
                <a16:creationId xmlns:a16="http://schemas.microsoft.com/office/drawing/2014/main" id="{0761B59A-A085-8766-6C9A-489C65EB86FF}"/>
              </a:ext>
            </a:extLst>
          </p:cNvPr>
          <p:cNvSpPr/>
          <p:nvPr/>
        </p:nvSpPr>
        <p:spPr>
          <a:xfrm>
            <a:off x="1078918" y="3600880"/>
            <a:ext cx="564169" cy="564169"/>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4" name="Freeform: Shape 13">
            <a:extLst>
              <a:ext uri="{FF2B5EF4-FFF2-40B4-BE49-F238E27FC236}">
                <a16:creationId xmlns:a16="http://schemas.microsoft.com/office/drawing/2014/main" id="{DB1B592A-4390-EC61-2D79-D8BB5E9CAB84}"/>
              </a:ext>
            </a:extLst>
          </p:cNvPr>
          <p:cNvSpPr/>
          <p:nvPr/>
        </p:nvSpPr>
        <p:spPr>
          <a:xfrm>
            <a:off x="555046" y="4680862"/>
            <a:ext cx="1611914" cy="644765"/>
          </a:xfrm>
          <a:custGeom>
            <a:avLst/>
            <a:gdLst>
              <a:gd name="connsiteX0" fmla="*/ 0 w 1611914"/>
              <a:gd name="connsiteY0" fmla="*/ 0 h 644765"/>
              <a:gd name="connsiteX1" fmla="*/ 1611914 w 1611914"/>
              <a:gd name="connsiteY1" fmla="*/ 0 h 644765"/>
              <a:gd name="connsiteX2" fmla="*/ 1611914 w 1611914"/>
              <a:gd name="connsiteY2" fmla="*/ 644765 h 644765"/>
              <a:gd name="connsiteX3" fmla="*/ 0 w 1611914"/>
              <a:gd name="connsiteY3" fmla="*/ 644765 h 644765"/>
              <a:gd name="connsiteX4" fmla="*/ 0 w 1611914"/>
              <a:gd name="connsiteY4" fmla="*/ 0 h 644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1914" h="644765">
                <a:moveTo>
                  <a:pt x="0" y="0"/>
                </a:moveTo>
                <a:lnTo>
                  <a:pt x="1611914" y="0"/>
                </a:lnTo>
                <a:lnTo>
                  <a:pt x="1611914" y="644765"/>
                </a:lnTo>
                <a:lnTo>
                  <a:pt x="0" y="6447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dirty="0"/>
              <a:t>Identify a business problem (not an AI problem)</a:t>
            </a:r>
            <a:endParaRPr lang="en-US" sz="1100" kern="1200" dirty="0"/>
          </a:p>
        </p:txBody>
      </p:sp>
      <p:sp>
        <p:nvSpPr>
          <p:cNvPr id="15" name="Oval 14">
            <a:extLst>
              <a:ext uri="{FF2B5EF4-FFF2-40B4-BE49-F238E27FC236}">
                <a16:creationId xmlns:a16="http://schemas.microsoft.com/office/drawing/2014/main" id="{EE38284A-7829-54D6-B4F4-D75968BCC069}"/>
              </a:ext>
            </a:extLst>
          </p:cNvPr>
          <p:cNvSpPr/>
          <p:nvPr/>
        </p:nvSpPr>
        <p:spPr>
          <a:xfrm>
            <a:off x="2763368" y="3391331"/>
            <a:ext cx="983267" cy="983267"/>
          </a:xfrm>
          <a:prstGeom prst="ellipse">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21" name="Rectangle 20" descr="Brain in head">
            <a:extLst>
              <a:ext uri="{FF2B5EF4-FFF2-40B4-BE49-F238E27FC236}">
                <a16:creationId xmlns:a16="http://schemas.microsoft.com/office/drawing/2014/main" id="{4C9BA0D7-C0FC-AD8A-D318-505ADA02A0CA}"/>
              </a:ext>
            </a:extLst>
          </p:cNvPr>
          <p:cNvSpPr/>
          <p:nvPr/>
        </p:nvSpPr>
        <p:spPr>
          <a:xfrm>
            <a:off x="2972917" y="3600880"/>
            <a:ext cx="564169" cy="564169"/>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3" name="Freeform: Shape 22">
            <a:extLst>
              <a:ext uri="{FF2B5EF4-FFF2-40B4-BE49-F238E27FC236}">
                <a16:creationId xmlns:a16="http://schemas.microsoft.com/office/drawing/2014/main" id="{07868CCE-917D-E90B-ECB7-551CCE8F31EA}"/>
              </a:ext>
            </a:extLst>
          </p:cNvPr>
          <p:cNvSpPr/>
          <p:nvPr/>
        </p:nvSpPr>
        <p:spPr>
          <a:xfrm>
            <a:off x="2449045" y="4680862"/>
            <a:ext cx="1611914" cy="644765"/>
          </a:xfrm>
          <a:custGeom>
            <a:avLst/>
            <a:gdLst>
              <a:gd name="connsiteX0" fmla="*/ 0 w 1611914"/>
              <a:gd name="connsiteY0" fmla="*/ 0 h 644765"/>
              <a:gd name="connsiteX1" fmla="*/ 1611914 w 1611914"/>
              <a:gd name="connsiteY1" fmla="*/ 0 h 644765"/>
              <a:gd name="connsiteX2" fmla="*/ 1611914 w 1611914"/>
              <a:gd name="connsiteY2" fmla="*/ 644765 h 644765"/>
              <a:gd name="connsiteX3" fmla="*/ 0 w 1611914"/>
              <a:gd name="connsiteY3" fmla="*/ 644765 h 644765"/>
              <a:gd name="connsiteX4" fmla="*/ 0 w 1611914"/>
              <a:gd name="connsiteY4" fmla="*/ 0 h 644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1914" h="644765">
                <a:moveTo>
                  <a:pt x="0" y="0"/>
                </a:moveTo>
                <a:lnTo>
                  <a:pt x="1611914" y="0"/>
                </a:lnTo>
                <a:lnTo>
                  <a:pt x="1611914" y="644765"/>
                </a:lnTo>
                <a:lnTo>
                  <a:pt x="0" y="6447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Brainstorm AI solutions</a:t>
            </a:r>
          </a:p>
        </p:txBody>
      </p:sp>
      <p:sp>
        <p:nvSpPr>
          <p:cNvPr id="25" name="Oval 24">
            <a:extLst>
              <a:ext uri="{FF2B5EF4-FFF2-40B4-BE49-F238E27FC236}">
                <a16:creationId xmlns:a16="http://schemas.microsoft.com/office/drawing/2014/main" id="{7E4EA055-96F2-F727-1492-7605C85EA412}"/>
              </a:ext>
            </a:extLst>
          </p:cNvPr>
          <p:cNvSpPr/>
          <p:nvPr/>
        </p:nvSpPr>
        <p:spPr>
          <a:xfrm>
            <a:off x="4657367" y="3391331"/>
            <a:ext cx="983267" cy="983267"/>
          </a:xfrm>
          <a:prstGeom prst="ellipse">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26" name="Rectangle 25" descr="Dollar">
            <a:extLst>
              <a:ext uri="{FF2B5EF4-FFF2-40B4-BE49-F238E27FC236}">
                <a16:creationId xmlns:a16="http://schemas.microsoft.com/office/drawing/2014/main" id="{B6B87C58-6CC8-41B5-B1A1-8878762BE22E}"/>
              </a:ext>
            </a:extLst>
          </p:cNvPr>
          <p:cNvSpPr/>
          <p:nvPr/>
        </p:nvSpPr>
        <p:spPr>
          <a:xfrm>
            <a:off x="4866916" y="3600880"/>
            <a:ext cx="564169" cy="564169"/>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7" name="Freeform: Shape 26">
            <a:extLst>
              <a:ext uri="{FF2B5EF4-FFF2-40B4-BE49-F238E27FC236}">
                <a16:creationId xmlns:a16="http://schemas.microsoft.com/office/drawing/2014/main" id="{CFAB9A91-5327-7C8D-372A-E8C850557BD2}"/>
              </a:ext>
            </a:extLst>
          </p:cNvPr>
          <p:cNvSpPr/>
          <p:nvPr/>
        </p:nvSpPr>
        <p:spPr>
          <a:xfrm>
            <a:off x="4343044" y="4680862"/>
            <a:ext cx="1611914" cy="644765"/>
          </a:xfrm>
          <a:custGeom>
            <a:avLst/>
            <a:gdLst>
              <a:gd name="connsiteX0" fmla="*/ 0 w 1611914"/>
              <a:gd name="connsiteY0" fmla="*/ 0 h 644765"/>
              <a:gd name="connsiteX1" fmla="*/ 1611914 w 1611914"/>
              <a:gd name="connsiteY1" fmla="*/ 0 h 644765"/>
              <a:gd name="connsiteX2" fmla="*/ 1611914 w 1611914"/>
              <a:gd name="connsiteY2" fmla="*/ 644765 h 644765"/>
              <a:gd name="connsiteX3" fmla="*/ 0 w 1611914"/>
              <a:gd name="connsiteY3" fmla="*/ 644765 h 644765"/>
              <a:gd name="connsiteX4" fmla="*/ 0 w 1611914"/>
              <a:gd name="connsiteY4" fmla="*/ 0 h 644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1914" h="644765">
                <a:moveTo>
                  <a:pt x="0" y="0"/>
                </a:moveTo>
                <a:lnTo>
                  <a:pt x="1611914" y="0"/>
                </a:lnTo>
                <a:lnTo>
                  <a:pt x="1611914" y="644765"/>
                </a:lnTo>
                <a:lnTo>
                  <a:pt x="0" y="6447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t>Assess the feasibility and value of potential solutions.</a:t>
            </a:r>
            <a:endParaRPr lang="en-US" sz="1100" kern="1200"/>
          </a:p>
        </p:txBody>
      </p:sp>
      <p:sp>
        <p:nvSpPr>
          <p:cNvPr id="28" name="Oval 27">
            <a:extLst>
              <a:ext uri="{FF2B5EF4-FFF2-40B4-BE49-F238E27FC236}">
                <a16:creationId xmlns:a16="http://schemas.microsoft.com/office/drawing/2014/main" id="{EC768C46-5955-9522-54AB-58DB56CABBFB}"/>
              </a:ext>
            </a:extLst>
          </p:cNvPr>
          <p:cNvSpPr/>
          <p:nvPr/>
        </p:nvSpPr>
        <p:spPr>
          <a:xfrm>
            <a:off x="6551366" y="3391331"/>
            <a:ext cx="983267" cy="983267"/>
          </a:xfrm>
          <a:prstGeom prst="ellipse">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29" name="Rectangle 28" descr="Checkmark">
            <a:extLst>
              <a:ext uri="{FF2B5EF4-FFF2-40B4-BE49-F238E27FC236}">
                <a16:creationId xmlns:a16="http://schemas.microsoft.com/office/drawing/2014/main" id="{01C93C39-8FA1-080A-F58C-8D2619FB88CB}"/>
              </a:ext>
            </a:extLst>
          </p:cNvPr>
          <p:cNvSpPr/>
          <p:nvPr/>
        </p:nvSpPr>
        <p:spPr>
          <a:xfrm>
            <a:off x="6760915" y="3600880"/>
            <a:ext cx="564169" cy="564169"/>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30" name="Freeform: Shape 29">
            <a:extLst>
              <a:ext uri="{FF2B5EF4-FFF2-40B4-BE49-F238E27FC236}">
                <a16:creationId xmlns:a16="http://schemas.microsoft.com/office/drawing/2014/main" id="{324197C3-9967-85FA-F03F-C0554940CDE7}"/>
              </a:ext>
            </a:extLst>
          </p:cNvPr>
          <p:cNvSpPr/>
          <p:nvPr/>
        </p:nvSpPr>
        <p:spPr>
          <a:xfrm>
            <a:off x="6237043" y="4680862"/>
            <a:ext cx="1611914" cy="644765"/>
          </a:xfrm>
          <a:custGeom>
            <a:avLst/>
            <a:gdLst>
              <a:gd name="connsiteX0" fmla="*/ 0 w 1611914"/>
              <a:gd name="connsiteY0" fmla="*/ 0 h 644765"/>
              <a:gd name="connsiteX1" fmla="*/ 1611914 w 1611914"/>
              <a:gd name="connsiteY1" fmla="*/ 0 h 644765"/>
              <a:gd name="connsiteX2" fmla="*/ 1611914 w 1611914"/>
              <a:gd name="connsiteY2" fmla="*/ 644765 h 644765"/>
              <a:gd name="connsiteX3" fmla="*/ 0 w 1611914"/>
              <a:gd name="connsiteY3" fmla="*/ 644765 h 644765"/>
              <a:gd name="connsiteX4" fmla="*/ 0 w 1611914"/>
              <a:gd name="connsiteY4" fmla="*/ 0 h 644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1914" h="644765">
                <a:moveTo>
                  <a:pt x="0" y="0"/>
                </a:moveTo>
                <a:lnTo>
                  <a:pt x="1611914" y="0"/>
                </a:lnTo>
                <a:lnTo>
                  <a:pt x="1611914" y="644765"/>
                </a:lnTo>
                <a:lnTo>
                  <a:pt x="0" y="6447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Determine Success metrics.</a:t>
            </a:r>
          </a:p>
        </p:txBody>
      </p:sp>
      <p:sp>
        <p:nvSpPr>
          <p:cNvPr id="31" name="Oval 30">
            <a:extLst>
              <a:ext uri="{FF2B5EF4-FFF2-40B4-BE49-F238E27FC236}">
                <a16:creationId xmlns:a16="http://schemas.microsoft.com/office/drawing/2014/main" id="{01372BBE-B4CF-4050-7CBB-32A539914CED}"/>
              </a:ext>
            </a:extLst>
          </p:cNvPr>
          <p:cNvSpPr/>
          <p:nvPr/>
        </p:nvSpPr>
        <p:spPr>
          <a:xfrm>
            <a:off x="8445365" y="3391331"/>
            <a:ext cx="983267" cy="983267"/>
          </a:xfrm>
          <a:prstGeom prst="ellipse">
            <a:avLst/>
          </a:prstGeom>
        </p:spPr>
        <p:style>
          <a:lnRef idx="0">
            <a:schemeClr val="lt1">
              <a:alpha val="0"/>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p:style>
      </p:sp>
      <p:sp>
        <p:nvSpPr>
          <p:cNvPr id="32" name="Rectangle 31" descr="Money">
            <a:extLst>
              <a:ext uri="{FF2B5EF4-FFF2-40B4-BE49-F238E27FC236}">
                <a16:creationId xmlns:a16="http://schemas.microsoft.com/office/drawing/2014/main" id="{D318B2A4-80DE-FD44-AE6E-F92C5B442B7B}"/>
              </a:ext>
            </a:extLst>
          </p:cNvPr>
          <p:cNvSpPr/>
          <p:nvPr/>
        </p:nvSpPr>
        <p:spPr>
          <a:xfrm>
            <a:off x="8654914" y="3600880"/>
            <a:ext cx="564169" cy="564169"/>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33" name="Freeform: Shape 32">
            <a:extLst>
              <a:ext uri="{FF2B5EF4-FFF2-40B4-BE49-F238E27FC236}">
                <a16:creationId xmlns:a16="http://schemas.microsoft.com/office/drawing/2014/main" id="{C0EE4C33-C06D-DA32-672A-972092354435}"/>
              </a:ext>
            </a:extLst>
          </p:cNvPr>
          <p:cNvSpPr/>
          <p:nvPr/>
        </p:nvSpPr>
        <p:spPr>
          <a:xfrm>
            <a:off x="8131042" y="4680862"/>
            <a:ext cx="1611914" cy="644765"/>
          </a:xfrm>
          <a:custGeom>
            <a:avLst/>
            <a:gdLst>
              <a:gd name="connsiteX0" fmla="*/ 0 w 1611914"/>
              <a:gd name="connsiteY0" fmla="*/ 0 h 644765"/>
              <a:gd name="connsiteX1" fmla="*/ 1611914 w 1611914"/>
              <a:gd name="connsiteY1" fmla="*/ 0 h 644765"/>
              <a:gd name="connsiteX2" fmla="*/ 1611914 w 1611914"/>
              <a:gd name="connsiteY2" fmla="*/ 644765 h 644765"/>
              <a:gd name="connsiteX3" fmla="*/ 0 w 1611914"/>
              <a:gd name="connsiteY3" fmla="*/ 644765 h 644765"/>
              <a:gd name="connsiteX4" fmla="*/ 0 w 1611914"/>
              <a:gd name="connsiteY4" fmla="*/ 0 h 644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1914" h="644765">
                <a:moveTo>
                  <a:pt x="0" y="0"/>
                </a:moveTo>
                <a:lnTo>
                  <a:pt x="1611914" y="0"/>
                </a:lnTo>
                <a:lnTo>
                  <a:pt x="1611914" y="644765"/>
                </a:lnTo>
                <a:lnTo>
                  <a:pt x="0" y="6447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Budget for resources</a:t>
            </a:r>
          </a:p>
        </p:txBody>
      </p:sp>
      <p:sp>
        <p:nvSpPr>
          <p:cNvPr id="34" name="Oval 33">
            <a:extLst>
              <a:ext uri="{FF2B5EF4-FFF2-40B4-BE49-F238E27FC236}">
                <a16:creationId xmlns:a16="http://schemas.microsoft.com/office/drawing/2014/main" id="{25E153C8-6A00-B9DC-0DA0-AA38EF39784E}"/>
              </a:ext>
            </a:extLst>
          </p:cNvPr>
          <p:cNvSpPr/>
          <p:nvPr/>
        </p:nvSpPr>
        <p:spPr>
          <a:xfrm>
            <a:off x="10339364" y="3391331"/>
            <a:ext cx="983267" cy="983267"/>
          </a:xfrm>
          <a:prstGeom prst="ellipse">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35" name="Rectangle 34" descr="Workflow">
            <a:extLst>
              <a:ext uri="{FF2B5EF4-FFF2-40B4-BE49-F238E27FC236}">
                <a16:creationId xmlns:a16="http://schemas.microsoft.com/office/drawing/2014/main" id="{ED3B2A21-FA45-65DC-BDD1-248DFEC0FF0E}"/>
              </a:ext>
            </a:extLst>
          </p:cNvPr>
          <p:cNvSpPr/>
          <p:nvPr/>
        </p:nvSpPr>
        <p:spPr>
          <a:xfrm>
            <a:off x="10548913" y="3600880"/>
            <a:ext cx="564169" cy="564169"/>
          </a:xfrm>
          <a:prstGeom prst="rect">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36" name="Freeform: Shape 35">
            <a:extLst>
              <a:ext uri="{FF2B5EF4-FFF2-40B4-BE49-F238E27FC236}">
                <a16:creationId xmlns:a16="http://schemas.microsoft.com/office/drawing/2014/main" id="{4E7245EF-AC18-E85C-6092-ECDBA11E9760}"/>
              </a:ext>
            </a:extLst>
          </p:cNvPr>
          <p:cNvSpPr/>
          <p:nvPr/>
        </p:nvSpPr>
        <p:spPr>
          <a:xfrm>
            <a:off x="10025041" y="4680862"/>
            <a:ext cx="1611914" cy="644765"/>
          </a:xfrm>
          <a:custGeom>
            <a:avLst/>
            <a:gdLst>
              <a:gd name="connsiteX0" fmla="*/ 0 w 1611914"/>
              <a:gd name="connsiteY0" fmla="*/ 0 h 644765"/>
              <a:gd name="connsiteX1" fmla="*/ 1611914 w 1611914"/>
              <a:gd name="connsiteY1" fmla="*/ 0 h 644765"/>
              <a:gd name="connsiteX2" fmla="*/ 1611914 w 1611914"/>
              <a:gd name="connsiteY2" fmla="*/ 644765 h 644765"/>
              <a:gd name="connsiteX3" fmla="*/ 0 w 1611914"/>
              <a:gd name="connsiteY3" fmla="*/ 644765 h 644765"/>
              <a:gd name="connsiteX4" fmla="*/ 0 w 1611914"/>
              <a:gd name="connsiteY4" fmla="*/ 0 h 644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1914" h="644765">
                <a:moveTo>
                  <a:pt x="0" y="0"/>
                </a:moveTo>
                <a:lnTo>
                  <a:pt x="1611914" y="0"/>
                </a:lnTo>
                <a:lnTo>
                  <a:pt x="1611914" y="644765"/>
                </a:lnTo>
                <a:lnTo>
                  <a:pt x="0" y="6447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Iterate </a:t>
            </a:r>
          </a:p>
        </p:txBody>
      </p:sp>
    </p:spTree>
    <p:extLst>
      <p:ext uri="{BB962C8B-B14F-4D97-AF65-F5344CB8AC3E}">
        <p14:creationId xmlns:p14="http://schemas.microsoft.com/office/powerpoint/2010/main" val="1001197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ppt_x"/>
                                          </p:val>
                                        </p:tav>
                                        <p:tav tm="100000">
                                          <p:val>
                                            <p:strVal val="#ppt_x"/>
                                          </p:val>
                                        </p:tav>
                                      </p:tavLst>
                                    </p:anim>
                                    <p:anim calcmode="lin" valueType="num">
                                      <p:cBhvr additive="base">
                                        <p:cTn id="22" dur="500" fill="hold"/>
                                        <p:tgtEl>
                                          <p:spTgt spid="21"/>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additive="base">
                                        <p:cTn id="35" dur="500" fill="hold"/>
                                        <p:tgtEl>
                                          <p:spTgt spid="26"/>
                                        </p:tgtEl>
                                        <p:attrNameLst>
                                          <p:attrName>ppt_x</p:attrName>
                                        </p:attrNameLst>
                                      </p:cBhvr>
                                      <p:tavLst>
                                        <p:tav tm="0">
                                          <p:val>
                                            <p:strVal val="#ppt_x"/>
                                          </p:val>
                                        </p:tav>
                                        <p:tav tm="100000">
                                          <p:val>
                                            <p:strVal val="#ppt_x"/>
                                          </p:val>
                                        </p:tav>
                                      </p:tavLst>
                                    </p:anim>
                                    <p:anim calcmode="lin" valueType="num">
                                      <p:cBhvr additive="base">
                                        <p:cTn id="36" dur="500" fill="hold"/>
                                        <p:tgtEl>
                                          <p:spTgt spid="26"/>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ppt_x"/>
                                          </p:val>
                                        </p:tav>
                                        <p:tav tm="100000">
                                          <p:val>
                                            <p:strVal val="#ppt_x"/>
                                          </p:val>
                                        </p:tav>
                                      </p:tavLst>
                                    </p:anim>
                                    <p:anim calcmode="lin" valueType="num">
                                      <p:cBhvr additive="base">
                                        <p:cTn id="40" dur="500" fill="hold"/>
                                        <p:tgtEl>
                                          <p:spTgt spid="2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 calcmode="lin" valueType="num">
                                      <p:cBhvr additive="base">
                                        <p:cTn id="43" dur="500" fill="hold"/>
                                        <p:tgtEl>
                                          <p:spTgt spid="27"/>
                                        </p:tgtEl>
                                        <p:attrNameLst>
                                          <p:attrName>ppt_x</p:attrName>
                                        </p:attrNameLst>
                                      </p:cBhvr>
                                      <p:tavLst>
                                        <p:tav tm="0">
                                          <p:val>
                                            <p:strVal val="#ppt_x"/>
                                          </p:val>
                                        </p:tav>
                                        <p:tav tm="100000">
                                          <p:val>
                                            <p:strVal val="#ppt_x"/>
                                          </p:val>
                                        </p:tav>
                                      </p:tavLst>
                                    </p:anim>
                                    <p:anim calcmode="lin" valueType="num">
                                      <p:cBhvr additive="base">
                                        <p:cTn id="4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500" fill="hold"/>
                                        <p:tgtEl>
                                          <p:spTgt spid="28"/>
                                        </p:tgtEl>
                                        <p:attrNameLst>
                                          <p:attrName>ppt_x</p:attrName>
                                        </p:attrNameLst>
                                      </p:cBhvr>
                                      <p:tavLst>
                                        <p:tav tm="0">
                                          <p:val>
                                            <p:strVal val="#ppt_x"/>
                                          </p:val>
                                        </p:tav>
                                        <p:tav tm="100000">
                                          <p:val>
                                            <p:strVal val="#ppt_x"/>
                                          </p:val>
                                        </p:tav>
                                      </p:tavLst>
                                    </p:anim>
                                    <p:anim calcmode="lin" valueType="num">
                                      <p:cBhvr additive="base">
                                        <p:cTn id="50" dur="500" fill="hold"/>
                                        <p:tgtEl>
                                          <p:spTgt spid="28"/>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anim calcmode="lin" valueType="num">
                                      <p:cBhvr additive="base">
                                        <p:cTn id="53" dur="500" fill="hold"/>
                                        <p:tgtEl>
                                          <p:spTgt spid="29"/>
                                        </p:tgtEl>
                                        <p:attrNameLst>
                                          <p:attrName>ppt_x</p:attrName>
                                        </p:attrNameLst>
                                      </p:cBhvr>
                                      <p:tavLst>
                                        <p:tav tm="0">
                                          <p:val>
                                            <p:strVal val="#ppt_x"/>
                                          </p:val>
                                        </p:tav>
                                        <p:tav tm="100000">
                                          <p:val>
                                            <p:strVal val="#ppt_x"/>
                                          </p:val>
                                        </p:tav>
                                      </p:tavLst>
                                    </p:anim>
                                    <p:anim calcmode="lin" valueType="num">
                                      <p:cBhvr additive="base">
                                        <p:cTn id="54" dur="500" fill="hold"/>
                                        <p:tgtEl>
                                          <p:spTgt spid="29"/>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 calcmode="lin" valueType="num">
                                      <p:cBhvr additive="base">
                                        <p:cTn id="57" dur="500" fill="hold"/>
                                        <p:tgtEl>
                                          <p:spTgt spid="30"/>
                                        </p:tgtEl>
                                        <p:attrNameLst>
                                          <p:attrName>ppt_x</p:attrName>
                                        </p:attrNameLst>
                                      </p:cBhvr>
                                      <p:tavLst>
                                        <p:tav tm="0">
                                          <p:val>
                                            <p:strVal val="#ppt_x"/>
                                          </p:val>
                                        </p:tav>
                                        <p:tav tm="100000">
                                          <p:val>
                                            <p:strVal val="#ppt_x"/>
                                          </p:val>
                                        </p:tav>
                                      </p:tavLst>
                                    </p:anim>
                                    <p:anim calcmode="lin" valueType="num">
                                      <p:cBhvr additive="base">
                                        <p:cTn id="5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31"/>
                                        </p:tgtEl>
                                        <p:attrNameLst>
                                          <p:attrName>style.visibility</p:attrName>
                                        </p:attrNameLst>
                                      </p:cBhvr>
                                      <p:to>
                                        <p:strVal val="visible"/>
                                      </p:to>
                                    </p:set>
                                    <p:anim calcmode="lin" valueType="num">
                                      <p:cBhvr additive="base">
                                        <p:cTn id="63" dur="500" fill="hold"/>
                                        <p:tgtEl>
                                          <p:spTgt spid="31"/>
                                        </p:tgtEl>
                                        <p:attrNameLst>
                                          <p:attrName>ppt_x</p:attrName>
                                        </p:attrNameLst>
                                      </p:cBhvr>
                                      <p:tavLst>
                                        <p:tav tm="0">
                                          <p:val>
                                            <p:strVal val="#ppt_x"/>
                                          </p:val>
                                        </p:tav>
                                        <p:tav tm="100000">
                                          <p:val>
                                            <p:strVal val="#ppt_x"/>
                                          </p:val>
                                        </p:tav>
                                      </p:tavLst>
                                    </p:anim>
                                    <p:anim calcmode="lin" valueType="num">
                                      <p:cBhvr additive="base">
                                        <p:cTn id="64" dur="500" fill="hold"/>
                                        <p:tgtEl>
                                          <p:spTgt spid="31"/>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32"/>
                                        </p:tgtEl>
                                        <p:attrNameLst>
                                          <p:attrName>style.visibility</p:attrName>
                                        </p:attrNameLst>
                                      </p:cBhvr>
                                      <p:to>
                                        <p:strVal val="visible"/>
                                      </p:to>
                                    </p:set>
                                    <p:anim calcmode="lin" valueType="num">
                                      <p:cBhvr additive="base">
                                        <p:cTn id="67" dur="500" fill="hold"/>
                                        <p:tgtEl>
                                          <p:spTgt spid="32"/>
                                        </p:tgtEl>
                                        <p:attrNameLst>
                                          <p:attrName>ppt_x</p:attrName>
                                        </p:attrNameLst>
                                      </p:cBhvr>
                                      <p:tavLst>
                                        <p:tav tm="0">
                                          <p:val>
                                            <p:strVal val="#ppt_x"/>
                                          </p:val>
                                        </p:tav>
                                        <p:tav tm="100000">
                                          <p:val>
                                            <p:strVal val="#ppt_x"/>
                                          </p:val>
                                        </p:tav>
                                      </p:tavLst>
                                    </p:anim>
                                    <p:anim calcmode="lin" valueType="num">
                                      <p:cBhvr additive="base">
                                        <p:cTn id="68" dur="500" fill="hold"/>
                                        <p:tgtEl>
                                          <p:spTgt spid="32"/>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anim calcmode="lin" valueType="num">
                                      <p:cBhvr additive="base">
                                        <p:cTn id="71" dur="500" fill="hold"/>
                                        <p:tgtEl>
                                          <p:spTgt spid="33"/>
                                        </p:tgtEl>
                                        <p:attrNameLst>
                                          <p:attrName>ppt_x</p:attrName>
                                        </p:attrNameLst>
                                      </p:cBhvr>
                                      <p:tavLst>
                                        <p:tav tm="0">
                                          <p:val>
                                            <p:strVal val="#ppt_x"/>
                                          </p:val>
                                        </p:tav>
                                        <p:tav tm="100000">
                                          <p:val>
                                            <p:strVal val="#ppt_x"/>
                                          </p:val>
                                        </p:tav>
                                      </p:tavLst>
                                    </p:anim>
                                    <p:anim calcmode="lin" valueType="num">
                                      <p:cBhvr additive="base">
                                        <p:cTn id="7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34"/>
                                        </p:tgtEl>
                                        <p:attrNameLst>
                                          <p:attrName>style.visibility</p:attrName>
                                        </p:attrNameLst>
                                      </p:cBhvr>
                                      <p:to>
                                        <p:strVal val="visible"/>
                                      </p:to>
                                    </p:set>
                                    <p:anim calcmode="lin" valueType="num">
                                      <p:cBhvr additive="base">
                                        <p:cTn id="77" dur="500" fill="hold"/>
                                        <p:tgtEl>
                                          <p:spTgt spid="34"/>
                                        </p:tgtEl>
                                        <p:attrNameLst>
                                          <p:attrName>ppt_x</p:attrName>
                                        </p:attrNameLst>
                                      </p:cBhvr>
                                      <p:tavLst>
                                        <p:tav tm="0">
                                          <p:val>
                                            <p:strVal val="#ppt_x"/>
                                          </p:val>
                                        </p:tav>
                                        <p:tav tm="100000">
                                          <p:val>
                                            <p:strVal val="#ppt_x"/>
                                          </p:val>
                                        </p:tav>
                                      </p:tavLst>
                                    </p:anim>
                                    <p:anim calcmode="lin" valueType="num">
                                      <p:cBhvr additive="base">
                                        <p:cTn id="78" dur="500" fill="hold"/>
                                        <p:tgtEl>
                                          <p:spTgt spid="34"/>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35"/>
                                        </p:tgtEl>
                                        <p:attrNameLst>
                                          <p:attrName>style.visibility</p:attrName>
                                        </p:attrNameLst>
                                      </p:cBhvr>
                                      <p:to>
                                        <p:strVal val="visible"/>
                                      </p:to>
                                    </p:set>
                                    <p:anim calcmode="lin" valueType="num">
                                      <p:cBhvr additive="base">
                                        <p:cTn id="81" dur="500" fill="hold"/>
                                        <p:tgtEl>
                                          <p:spTgt spid="35"/>
                                        </p:tgtEl>
                                        <p:attrNameLst>
                                          <p:attrName>ppt_x</p:attrName>
                                        </p:attrNameLst>
                                      </p:cBhvr>
                                      <p:tavLst>
                                        <p:tav tm="0">
                                          <p:val>
                                            <p:strVal val="#ppt_x"/>
                                          </p:val>
                                        </p:tav>
                                        <p:tav tm="100000">
                                          <p:val>
                                            <p:strVal val="#ppt_x"/>
                                          </p:val>
                                        </p:tav>
                                      </p:tavLst>
                                    </p:anim>
                                    <p:anim calcmode="lin" valueType="num">
                                      <p:cBhvr additive="base">
                                        <p:cTn id="82" dur="500" fill="hold"/>
                                        <p:tgtEl>
                                          <p:spTgt spid="35"/>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36"/>
                                        </p:tgtEl>
                                        <p:attrNameLst>
                                          <p:attrName>style.visibility</p:attrName>
                                        </p:attrNameLst>
                                      </p:cBhvr>
                                      <p:to>
                                        <p:strVal val="visible"/>
                                      </p:to>
                                    </p:set>
                                    <p:anim calcmode="lin" valueType="num">
                                      <p:cBhvr additive="base">
                                        <p:cTn id="85" dur="500" fill="hold"/>
                                        <p:tgtEl>
                                          <p:spTgt spid="36"/>
                                        </p:tgtEl>
                                        <p:attrNameLst>
                                          <p:attrName>ppt_x</p:attrName>
                                        </p:attrNameLst>
                                      </p:cBhvr>
                                      <p:tavLst>
                                        <p:tav tm="0">
                                          <p:val>
                                            <p:strVal val="#ppt_x"/>
                                          </p:val>
                                        </p:tav>
                                        <p:tav tm="100000">
                                          <p:val>
                                            <p:strVal val="#ppt_x"/>
                                          </p:val>
                                        </p:tav>
                                      </p:tavLst>
                                    </p:anim>
                                    <p:anim calcmode="lin" valueType="num">
                                      <p:cBhvr additive="base">
                                        <p:cTn id="86"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P spid="27" grpId="0"/>
      <p:bldP spid="30" grpId="0"/>
      <p:bldP spid="33" grpId="0"/>
      <p:bldP spid="3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74" name="Freeform: Shape 73">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5" name="Oval 74">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 name="Oval 75">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 name="Freeform: Shape 76">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79" name="Rectangle 7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3" y="147084"/>
            <a:ext cx="3241908" cy="1335184"/>
          </a:xfrm>
        </p:spPr>
        <p:txBody>
          <a:bodyPr vert="horz" wrap="square" lIns="0" tIns="0" rIns="0" bIns="0" rtlCol="0" anchor="b" anchorCtr="0">
            <a:normAutofit/>
          </a:bodyPr>
          <a:lstStyle/>
          <a:p>
            <a:pPr>
              <a:lnSpc>
                <a:spcPct val="100000"/>
              </a:lnSpc>
            </a:pPr>
            <a:r>
              <a:rPr lang="en-US" dirty="0"/>
              <a:t>Agenda</a:t>
            </a:r>
          </a:p>
        </p:txBody>
      </p:sp>
      <p:sp>
        <p:nvSpPr>
          <p:cNvPr id="81" name="Oval 80">
            <a:extLst>
              <a:ext uri="{FF2B5EF4-FFF2-40B4-BE49-F238E27FC236}">
                <a16:creationId xmlns:a16="http://schemas.microsoft.com/office/drawing/2014/main" id="{C25C2D0C-89F2-4874-A67D-504E65834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r="-5" b="-5"/>
          <a:stretch/>
        </p:blipFill>
        <p:spPr>
          <a:xfrm>
            <a:off x="5587746" y="1596771"/>
            <a:ext cx="3448558" cy="3448558"/>
          </a:xfrm>
          <a:custGeom>
            <a:avLst/>
            <a:gdLst/>
            <a:ahLst/>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p:spPr>
      </p:pic>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r="-8" b="-8"/>
          <a:stretch/>
        </p:blipFill>
        <p:spPr>
          <a:xfrm>
            <a:off x="8918575" y="596392"/>
            <a:ext cx="2263776" cy="2263776"/>
          </a:xfrm>
          <a:custGeom>
            <a:avLst/>
            <a:gdLst/>
            <a:ahLst/>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p:spPr>
      </p:pic>
      <p:grpSp>
        <p:nvGrpSpPr>
          <p:cNvPr id="83" name="Group 82">
            <a:extLst>
              <a:ext uri="{FF2B5EF4-FFF2-40B4-BE49-F238E27FC236}">
                <a16:creationId xmlns:a16="http://schemas.microsoft.com/office/drawing/2014/main" id="{73FD8943-49CD-489F-AF30-D186003CB0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02297" y="5691007"/>
            <a:ext cx="667802" cy="631474"/>
            <a:chOff x="3409557" y="4940429"/>
            <a:chExt cx="667802" cy="631474"/>
          </a:xfrm>
        </p:grpSpPr>
        <p:sp>
          <p:nvSpPr>
            <p:cNvPr id="84" name="Freeform: Shape 83">
              <a:extLst>
                <a:ext uri="{FF2B5EF4-FFF2-40B4-BE49-F238E27FC236}">
                  <a16:creationId xmlns:a16="http://schemas.microsoft.com/office/drawing/2014/main" id="{7D1AA9E7-DA6E-4B0E-AFF8-ACA4D7D793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5" name="Oval 84">
              <a:extLst>
                <a:ext uri="{FF2B5EF4-FFF2-40B4-BE49-F238E27FC236}">
                  <a16:creationId xmlns:a16="http://schemas.microsoft.com/office/drawing/2014/main" id="{FDA334A1-5994-4CBD-AF0E-366DEF3A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r="-1" b="267"/>
          <a:stretch/>
        </p:blipFill>
        <p:spPr>
          <a:xfrm>
            <a:off x="9091612" y="3324733"/>
            <a:ext cx="2936876" cy="2936876"/>
          </a:xfrm>
          <a:custGeom>
            <a:avLst/>
            <a:gdLst/>
            <a:ahLst/>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p:spPr>
      </p:pic>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Tuesday, January 3, 2023</a:t>
            </a:r>
          </a:p>
        </p:txBody>
      </p:sp>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dirty="0">
                <a:solidFill>
                  <a:schemeClr val="tx1">
                    <a:alpha val="80000"/>
                  </a:schemeClr>
                </a:solidFill>
              </a:rPr>
              <a:t>muzn - </a:t>
            </a:r>
            <a:r>
              <a:rPr lang="ar-EG" dirty="0">
                <a:solidFill>
                  <a:schemeClr val="tx1">
                    <a:alpha val="80000"/>
                  </a:schemeClr>
                </a:solidFill>
              </a:rPr>
              <a:t>مزن</a:t>
            </a:r>
            <a:endParaRPr lang="en-US" kern="1200" dirty="0">
              <a:solidFill>
                <a:schemeClr val="tx1">
                  <a:alpha val="80000"/>
                </a:schemeClr>
              </a:solidFill>
              <a:latin typeface="+mn-lt"/>
              <a:ea typeface="+mn-ea"/>
              <a:cs typeface="+mn-cs"/>
            </a:endParaRP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a:t>
            </a:fld>
            <a:endParaRPr lang="en-US">
              <a:solidFill>
                <a:schemeClr val="tx1">
                  <a:alpha val="80000"/>
                </a:schemeClr>
              </a:solidFill>
            </a:endParaRPr>
          </a:p>
        </p:txBody>
      </p:sp>
      <p:sp>
        <p:nvSpPr>
          <p:cNvPr id="5" name="Rectangle 4">
            <a:extLst>
              <a:ext uri="{FF2B5EF4-FFF2-40B4-BE49-F238E27FC236}">
                <a16:creationId xmlns:a16="http://schemas.microsoft.com/office/drawing/2014/main" id="{C08239FB-D00A-B266-42B8-D1B550523774}"/>
              </a:ext>
            </a:extLst>
          </p:cNvPr>
          <p:cNvSpPr/>
          <p:nvPr/>
        </p:nvSpPr>
        <p:spPr>
          <a:xfrm>
            <a:off x="550863" y="1859309"/>
            <a:ext cx="4341648" cy="302400"/>
          </a:xfrm>
          <a:prstGeom prst="rect">
            <a:avLst/>
          </a:prstGeom>
        </p:spPr>
        <p:style>
          <a:lnRef idx="1">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 name="Freeform: Shape 5">
            <a:extLst>
              <a:ext uri="{FF2B5EF4-FFF2-40B4-BE49-F238E27FC236}">
                <a16:creationId xmlns:a16="http://schemas.microsoft.com/office/drawing/2014/main" id="{3DC89165-A99F-23C2-6860-B29B97CE5619}"/>
              </a:ext>
            </a:extLst>
          </p:cNvPr>
          <p:cNvSpPr/>
          <p:nvPr/>
        </p:nvSpPr>
        <p:spPr>
          <a:xfrm>
            <a:off x="767945" y="1682189"/>
            <a:ext cx="3039153" cy="354240"/>
          </a:xfrm>
          <a:custGeom>
            <a:avLst/>
            <a:gdLst>
              <a:gd name="connsiteX0" fmla="*/ 0 w 3039153"/>
              <a:gd name="connsiteY0" fmla="*/ 59041 h 354240"/>
              <a:gd name="connsiteX1" fmla="*/ 59041 w 3039153"/>
              <a:gd name="connsiteY1" fmla="*/ 0 h 354240"/>
              <a:gd name="connsiteX2" fmla="*/ 2980112 w 3039153"/>
              <a:gd name="connsiteY2" fmla="*/ 0 h 354240"/>
              <a:gd name="connsiteX3" fmla="*/ 3039153 w 3039153"/>
              <a:gd name="connsiteY3" fmla="*/ 59041 h 354240"/>
              <a:gd name="connsiteX4" fmla="*/ 3039153 w 3039153"/>
              <a:gd name="connsiteY4" fmla="*/ 295199 h 354240"/>
              <a:gd name="connsiteX5" fmla="*/ 2980112 w 3039153"/>
              <a:gd name="connsiteY5" fmla="*/ 354240 h 354240"/>
              <a:gd name="connsiteX6" fmla="*/ 59041 w 3039153"/>
              <a:gd name="connsiteY6" fmla="*/ 354240 h 354240"/>
              <a:gd name="connsiteX7" fmla="*/ 0 w 3039153"/>
              <a:gd name="connsiteY7" fmla="*/ 295199 h 354240"/>
              <a:gd name="connsiteX8" fmla="*/ 0 w 3039153"/>
              <a:gd name="connsiteY8" fmla="*/ 59041 h 35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9153" h="354240">
                <a:moveTo>
                  <a:pt x="0" y="59041"/>
                </a:moveTo>
                <a:cubicBezTo>
                  <a:pt x="0" y="26434"/>
                  <a:pt x="26434" y="0"/>
                  <a:pt x="59041" y="0"/>
                </a:cubicBezTo>
                <a:lnTo>
                  <a:pt x="2980112" y="0"/>
                </a:lnTo>
                <a:cubicBezTo>
                  <a:pt x="3012719" y="0"/>
                  <a:pt x="3039153" y="26434"/>
                  <a:pt x="3039153" y="59041"/>
                </a:cubicBezTo>
                <a:lnTo>
                  <a:pt x="3039153" y="295199"/>
                </a:lnTo>
                <a:cubicBezTo>
                  <a:pt x="3039153" y="327806"/>
                  <a:pt x="3012719" y="354240"/>
                  <a:pt x="2980112" y="354240"/>
                </a:cubicBezTo>
                <a:lnTo>
                  <a:pt x="59041" y="354240"/>
                </a:lnTo>
                <a:cubicBezTo>
                  <a:pt x="26434" y="354240"/>
                  <a:pt x="0" y="327806"/>
                  <a:pt x="0" y="295199"/>
                </a:cubicBezTo>
                <a:lnTo>
                  <a:pt x="0" y="59041"/>
                </a:lnTo>
                <a:close/>
              </a:path>
            </a:pathLst>
          </a:cu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132166" tIns="17293" rIns="132166" bIns="17293" numCol="1" spcCol="1270" anchor="ctr" anchorCtr="0">
            <a:noAutofit/>
          </a:bodyPr>
          <a:lstStyle/>
          <a:p>
            <a:pPr marL="0" lvl="0" indent="0" algn="l" defTabSz="533400">
              <a:lnSpc>
                <a:spcPct val="90000"/>
              </a:lnSpc>
              <a:spcBef>
                <a:spcPct val="0"/>
              </a:spcBef>
              <a:spcAft>
                <a:spcPct val="35000"/>
              </a:spcAft>
              <a:buNone/>
            </a:pPr>
            <a:r>
              <a:rPr lang="en-US" sz="1200" kern="1200" dirty="0"/>
              <a:t>Three Steps to Start Your Career </a:t>
            </a:r>
          </a:p>
        </p:txBody>
      </p:sp>
      <p:sp>
        <p:nvSpPr>
          <p:cNvPr id="7" name="Freeform: Shape 6">
            <a:extLst>
              <a:ext uri="{FF2B5EF4-FFF2-40B4-BE49-F238E27FC236}">
                <a16:creationId xmlns:a16="http://schemas.microsoft.com/office/drawing/2014/main" id="{D180E195-30FB-F449-D201-F914732F9757}"/>
              </a:ext>
            </a:extLst>
          </p:cNvPr>
          <p:cNvSpPr/>
          <p:nvPr/>
        </p:nvSpPr>
        <p:spPr>
          <a:xfrm>
            <a:off x="550863" y="2403629"/>
            <a:ext cx="4341648" cy="869400"/>
          </a:xfrm>
          <a:custGeom>
            <a:avLst/>
            <a:gdLst>
              <a:gd name="connsiteX0" fmla="*/ 0 w 4341648"/>
              <a:gd name="connsiteY0" fmla="*/ 0 h 869400"/>
              <a:gd name="connsiteX1" fmla="*/ 4341648 w 4341648"/>
              <a:gd name="connsiteY1" fmla="*/ 0 h 869400"/>
              <a:gd name="connsiteX2" fmla="*/ 4341648 w 4341648"/>
              <a:gd name="connsiteY2" fmla="*/ 869400 h 869400"/>
              <a:gd name="connsiteX3" fmla="*/ 0 w 4341648"/>
              <a:gd name="connsiteY3" fmla="*/ 869400 h 869400"/>
              <a:gd name="connsiteX4" fmla="*/ 0 w 4341648"/>
              <a:gd name="connsiteY4" fmla="*/ 0 h 86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1648" h="869400">
                <a:moveTo>
                  <a:pt x="0" y="0"/>
                </a:moveTo>
                <a:lnTo>
                  <a:pt x="4341648" y="0"/>
                </a:lnTo>
                <a:lnTo>
                  <a:pt x="4341648" y="869400"/>
                </a:lnTo>
                <a:lnTo>
                  <a:pt x="0" y="869400"/>
                </a:lnTo>
                <a:lnTo>
                  <a:pt x="0" y="0"/>
                </a:lnTo>
                <a:close/>
              </a:path>
            </a:pathLst>
          </a:custGeom>
        </p:spPr>
        <p:style>
          <a:lnRef idx="1">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36960" tIns="249936" rIns="336960" bIns="85344" numCol="1" spcCol="1270" anchor="t" anchorCtr="0">
            <a:noAutofit/>
          </a:bodyPr>
          <a:lstStyle/>
          <a:p>
            <a:pPr marL="114300" lvl="1" indent="-114300" algn="l" defTabSz="533400">
              <a:lnSpc>
                <a:spcPct val="90000"/>
              </a:lnSpc>
              <a:spcBef>
                <a:spcPct val="0"/>
              </a:spcBef>
              <a:spcAft>
                <a:spcPct val="15000"/>
              </a:spcAft>
              <a:buChar char="•"/>
            </a:pPr>
            <a:r>
              <a:rPr lang="en-GB" sz="1200" kern="1200" dirty="0"/>
              <a:t>Essential Skills </a:t>
            </a:r>
            <a:endParaRPr lang="en-US" sz="1200" kern="1200" dirty="0"/>
          </a:p>
          <a:p>
            <a:pPr marL="114300" lvl="1" indent="-114300" algn="l" defTabSz="533400">
              <a:lnSpc>
                <a:spcPct val="90000"/>
              </a:lnSpc>
              <a:spcBef>
                <a:spcPct val="0"/>
              </a:spcBef>
              <a:spcAft>
                <a:spcPct val="15000"/>
              </a:spcAft>
              <a:buChar char="•"/>
            </a:pPr>
            <a:r>
              <a:rPr lang="en-US" sz="1200" kern="1200" dirty="0"/>
              <a:t>Where to Learn?</a:t>
            </a:r>
          </a:p>
          <a:p>
            <a:pPr marL="114300" lvl="1" indent="-114300" algn="l" defTabSz="533400">
              <a:lnSpc>
                <a:spcPct val="90000"/>
              </a:lnSpc>
              <a:spcBef>
                <a:spcPct val="0"/>
              </a:spcBef>
              <a:spcAft>
                <a:spcPct val="15000"/>
              </a:spcAft>
              <a:buChar char="•"/>
            </a:pPr>
            <a:r>
              <a:rPr lang="en-US" sz="1200" kern="1200" dirty="0"/>
              <a:t>Developing Learning Habits?</a:t>
            </a:r>
          </a:p>
        </p:txBody>
      </p:sp>
      <p:sp>
        <p:nvSpPr>
          <p:cNvPr id="9" name="Freeform: Shape 8">
            <a:extLst>
              <a:ext uri="{FF2B5EF4-FFF2-40B4-BE49-F238E27FC236}">
                <a16:creationId xmlns:a16="http://schemas.microsoft.com/office/drawing/2014/main" id="{4253D6FE-D47C-3F2B-3216-A88C76409670}"/>
              </a:ext>
            </a:extLst>
          </p:cNvPr>
          <p:cNvSpPr/>
          <p:nvPr/>
        </p:nvSpPr>
        <p:spPr>
          <a:xfrm>
            <a:off x="767945" y="2226509"/>
            <a:ext cx="3039153" cy="354240"/>
          </a:xfrm>
          <a:custGeom>
            <a:avLst/>
            <a:gdLst>
              <a:gd name="connsiteX0" fmla="*/ 0 w 3039153"/>
              <a:gd name="connsiteY0" fmla="*/ 59041 h 354240"/>
              <a:gd name="connsiteX1" fmla="*/ 59041 w 3039153"/>
              <a:gd name="connsiteY1" fmla="*/ 0 h 354240"/>
              <a:gd name="connsiteX2" fmla="*/ 2980112 w 3039153"/>
              <a:gd name="connsiteY2" fmla="*/ 0 h 354240"/>
              <a:gd name="connsiteX3" fmla="*/ 3039153 w 3039153"/>
              <a:gd name="connsiteY3" fmla="*/ 59041 h 354240"/>
              <a:gd name="connsiteX4" fmla="*/ 3039153 w 3039153"/>
              <a:gd name="connsiteY4" fmla="*/ 295199 h 354240"/>
              <a:gd name="connsiteX5" fmla="*/ 2980112 w 3039153"/>
              <a:gd name="connsiteY5" fmla="*/ 354240 h 354240"/>
              <a:gd name="connsiteX6" fmla="*/ 59041 w 3039153"/>
              <a:gd name="connsiteY6" fmla="*/ 354240 h 354240"/>
              <a:gd name="connsiteX7" fmla="*/ 0 w 3039153"/>
              <a:gd name="connsiteY7" fmla="*/ 295199 h 354240"/>
              <a:gd name="connsiteX8" fmla="*/ 0 w 3039153"/>
              <a:gd name="connsiteY8" fmla="*/ 59041 h 35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9153" h="354240">
                <a:moveTo>
                  <a:pt x="0" y="59041"/>
                </a:moveTo>
                <a:cubicBezTo>
                  <a:pt x="0" y="26434"/>
                  <a:pt x="26434" y="0"/>
                  <a:pt x="59041" y="0"/>
                </a:cubicBezTo>
                <a:lnTo>
                  <a:pt x="2980112" y="0"/>
                </a:lnTo>
                <a:cubicBezTo>
                  <a:pt x="3012719" y="0"/>
                  <a:pt x="3039153" y="26434"/>
                  <a:pt x="3039153" y="59041"/>
                </a:cubicBezTo>
                <a:lnTo>
                  <a:pt x="3039153" y="295199"/>
                </a:lnTo>
                <a:cubicBezTo>
                  <a:pt x="3039153" y="327806"/>
                  <a:pt x="3012719" y="354240"/>
                  <a:pt x="2980112" y="354240"/>
                </a:cubicBezTo>
                <a:lnTo>
                  <a:pt x="59041" y="354240"/>
                </a:lnTo>
                <a:cubicBezTo>
                  <a:pt x="26434" y="354240"/>
                  <a:pt x="0" y="327806"/>
                  <a:pt x="0" y="295199"/>
                </a:cubicBezTo>
                <a:lnTo>
                  <a:pt x="0" y="59041"/>
                </a:lnTo>
                <a:close/>
              </a:path>
            </a:pathLst>
          </a:cu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132166" tIns="17293" rIns="132166" bIns="17293" numCol="1" spcCol="1270" anchor="ctr" anchorCtr="0">
            <a:noAutofit/>
          </a:bodyPr>
          <a:lstStyle/>
          <a:p>
            <a:pPr marL="0" lvl="0" indent="0" algn="l" defTabSz="533400">
              <a:lnSpc>
                <a:spcPct val="90000"/>
              </a:lnSpc>
              <a:spcBef>
                <a:spcPct val="0"/>
              </a:spcBef>
              <a:spcAft>
                <a:spcPct val="35000"/>
              </a:spcAft>
              <a:buNone/>
            </a:pPr>
            <a:r>
              <a:rPr lang="en-US" sz="1200" kern="1200" dirty="0"/>
              <a:t>Learning </a:t>
            </a:r>
          </a:p>
        </p:txBody>
      </p:sp>
      <p:sp>
        <p:nvSpPr>
          <p:cNvPr id="11" name="Freeform: Shape 10">
            <a:extLst>
              <a:ext uri="{FF2B5EF4-FFF2-40B4-BE49-F238E27FC236}">
                <a16:creationId xmlns:a16="http://schemas.microsoft.com/office/drawing/2014/main" id="{24B81023-2899-D0BE-E918-8E8BB2F93971}"/>
              </a:ext>
            </a:extLst>
          </p:cNvPr>
          <p:cNvSpPr/>
          <p:nvPr/>
        </p:nvSpPr>
        <p:spPr>
          <a:xfrm>
            <a:off x="550863" y="3514949"/>
            <a:ext cx="4341648" cy="680400"/>
          </a:xfrm>
          <a:custGeom>
            <a:avLst/>
            <a:gdLst>
              <a:gd name="connsiteX0" fmla="*/ 0 w 4341648"/>
              <a:gd name="connsiteY0" fmla="*/ 0 h 680400"/>
              <a:gd name="connsiteX1" fmla="*/ 4341648 w 4341648"/>
              <a:gd name="connsiteY1" fmla="*/ 0 h 680400"/>
              <a:gd name="connsiteX2" fmla="*/ 4341648 w 4341648"/>
              <a:gd name="connsiteY2" fmla="*/ 680400 h 680400"/>
              <a:gd name="connsiteX3" fmla="*/ 0 w 4341648"/>
              <a:gd name="connsiteY3" fmla="*/ 680400 h 680400"/>
              <a:gd name="connsiteX4" fmla="*/ 0 w 4341648"/>
              <a:gd name="connsiteY4" fmla="*/ 0 h 68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1648" h="680400">
                <a:moveTo>
                  <a:pt x="0" y="0"/>
                </a:moveTo>
                <a:lnTo>
                  <a:pt x="4341648" y="0"/>
                </a:lnTo>
                <a:lnTo>
                  <a:pt x="4341648" y="680400"/>
                </a:lnTo>
                <a:lnTo>
                  <a:pt x="0" y="680400"/>
                </a:lnTo>
                <a:lnTo>
                  <a:pt x="0" y="0"/>
                </a:lnTo>
                <a:close/>
              </a:path>
            </a:pathLst>
          </a:custGeom>
        </p:spPr>
        <p:style>
          <a:lnRef idx="1">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36960" tIns="249936" rIns="336960"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Approaching AI Projects</a:t>
            </a:r>
          </a:p>
          <a:p>
            <a:pPr marL="114300" lvl="1" indent="-114300" algn="l" defTabSz="533400">
              <a:lnSpc>
                <a:spcPct val="90000"/>
              </a:lnSpc>
              <a:spcBef>
                <a:spcPct val="0"/>
              </a:spcBef>
              <a:spcAft>
                <a:spcPct val="15000"/>
              </a:spcAft>
              <a:buChar char="•"/>
            </a:pPr>
            <a:r>
              <a:rPr lang="en-US" sz="1200" kern="1200" dirty="0"/>
              <a:t>Building Portfolio Projects</a:t>
            </a:r>
          </a:p>
        </p:txBody>
      </p:sp>
      <p:sp>
        <p:nvSpPr>
          <p:cNvPr id="16" name="Freeform: Shape 15">
            <a:extLst>
              <a:ext uri="{FF2B5EF4-FFF2-40B4-BE49-F238E27FC236}">
                <a16:creationId xmlns:a16="http://schemas.microsoft.com/office/drawing/2014/main" id="{5A9987C5-80B5-77D9-EF35-474761C21E48}"/>
              </a:ext>
            </a:extLst>
          </p:cNvPr>
          <p:cNvSpPr/>
          <p:nvPr/>
        </p:nvSpPr>
        <p:spPr>
          <a:xfrm>
            <a:off x="767945" y="3337830"/>
            <a:ext cx="3039153" cy="354240"/>
          </a:xfrm>
          <a:custGeom>
            <a:avLst/>
            <a:gdLst>
              <a:gd name="connsiteX0" fmla="*/ 0 w 3039153"/>
              <a:gd name="connsiteY0" fmla="*/ 59041 h 354240"/>
              <a:gd name="connsiteX1" fmla="*/ 59041 w 3039153"/>
              <a:gd name="connsiteY1" fmla="*/ 0 h 354240"/>
              <a:gd name="connsiteX2" fmla="*/ 2980112 w 3039153"/>
              <a:gd name="connsiteY2" fmla="*/ 0 h 354240"/>
              <a:gd name="connsiteX3" fmla="*/ 3039153 w 3039153"/>
              <a:gd name="connsiteY3" fmla="*/ 59041 h 354240"/>
              <a:gd name="connsiteX4" fmla="*/ 3039153 w 3039153"/>
              <a:gd name="connsiteY4" fmla="*/ 295199 h 354240"/>
              <a:gd name="connsiteX5" fmla="*/ 2980112 w 3039153"/>
              <a:gd name="connsiteY5" fmla="*/ 354240 h 354240"/>
              <a:gd name="connsiteX6" fmla="*/ 59041 w 3039153"/>
              <a:gd name="connsiteY6" fmla="*/ 354240 h 354240"/>
              <a:gd name="connsiteX7" fmla="*/ 0 w 3039153"/>
              <a:gd name="connsiteY7" fmla="*/ 295199 h 354240"/>
              <a:gd name="connsiteX8" fmla="*/ 0 w 3039153"/>
              <a:gd name="connsiteY8" fmla="*/ 59041 h 35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9153" h="354240">
                <a:moveTo>
                  <a:pt x="0" y="59041"/>
                </a:moveTo>
                <a:cubicBezTo>
                  <a:pt x="0" y="26434"/>
                  <a:pt x="26434" y="0"/>
                  <a:pt x="59041" y="0"/>
                </a:cubicBezTo>
                <a:lnTo>
                  <a:pt x="2980112" y="0"/>
                </a:lnTo>
                <a:cubicBezTo>
                  <a:pt x="3012719" y="0"/>
                  <a:pt x="3039153" y="26434"/>
                  <a:pt x="3039153" y="59041"/>
                </a:cubicBezTo>
                <a:lnTo>
                  <a:pt x="3039153" y="295199"/>
                </a:lnTo>
                <a:cubicBezTo>
                  <a:pt x="3039153" y="327806"/>
                  <a:pt x="3012719" y="354240"/>
                  <a:pt x="2980112" y="354240"/>
                </a:cubicBezTo>
                <a:lnTo>
                  <a:pt x="59041" y="354240"/>
                </a:lnTo>
                <a:cubicBezTo>
                  <a:pt x="26434" y="354240"/>
                  <a:pt x="0" y="327806"/>
                  <a:pt x="0" y="295199"/>
                </a:cubicBezTo>
                <a:lnTo>
                  <a:pt x="0" y="59041"/>
                </a:lnTo>
                <a:close/>
              </a:path>
            </a:pathLst>
          </a:cu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132166" tIns="17293" rIns="132166" bIns="17293" numCol="1" spcCol="1270" anchor="ctr" anchorCtr="0">
            <a:noAutofit/>
          </a:bodyPr>
          <a:lstStyle/>
          <a:p>
            <a:pPr marL="0" lvl="0" indent="0" algn="l" defTabSz="533400">
              <a:lnSpc>
                <a:spcPct val="90000"/>
              </a:lnSpc>
              <a:spcBef>
                <a:spcPct val="0"/>
              </a:spcBef>
              <a:spcAft>
                <a:spcPct val="35000"/>
              </a:spcAft>
              <a:buNone/>
            </a:pPr>
            <a:r>
              <a:rPr lang="en-US" sz="1200" kern="1200"/>
              <a:t>Building Projects</a:t>
            </a:r>
          </a:p>
        </p:txBody>
      </p:sp>
      <p:sp>
        <p:nvSpPr>
          <p:cNvPr id="17" name="Freeform: Shape 16">
            <a:extLst>
              <a:ext uri="{FF2B5EF4-FFF2-40B4-BE49-F238E27FC236}">
                <a16:creationId xmlns:a16="http://schemas.microsoft.com/office/drawing/2014/main" id="{4A977ABF-5ECD-6258-8994-B49A1152ADDE}"/>
              </a:ext>
            </a:extLst>
          </p:cNvPr>
          <p:cNvSpPr/>
          <p:nvPr/>
        </p:nvSpPr>
        <p:spPr>
          <a:xfrm>
            <a:off x="550863" y="4437270"/>
            <a:ext cx="4341648" cy="680400"/>
          </a:xfrm>
          <a:custGeom>
            <a:avLst/>
            <a:gdLst>
              <a:gd name="connsiteX0" fmla="*/ 0 w 4341648"/>
              <a:gd name="connsiteY0" fmla="*/ 0 h 680400"/>
              <a:gd name="connsiteX1" fmla="*/ 4341648 w 4341648"/>
              <a:gd name="connsiteY1" fmla="*/ 0 h 680400"/>
              <a:gd name="connsiteX2" fmla="*/ 4341648 w 4341648"/>
              <a:gd name="connsiteY2" fmla="*/ 680400 h 680400"/>
              <a:gd name="connsiteX3" fmla="*/ 0 w 4341648"/>
              <a:gd name="connsiteY3" fmla="*/ 680400 h 680400"/>
              <a:gd name="connsiteX4" fmla="*/ 0 w 4341648"/>
              <a:gd name="connsiteY4" fmla="*/ 0 h 68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1648" h="680400">
                <a:moveTo>
                  <a:pt x="0" y="0"/>
                </a:moveTo>
                <a:lnTo>
                  <a:pt x="4341648" y="0"/>
                </a:lnTo>
                <a:lnTo>
                  <a:pt x="4341648" y="680400"/>
                </a:lnTo>
                <a:lnTo>
                  <a:pt x="0" y="680400"/>
                </a:lnTo>
                <a:lnTo>
                  <a:pt x="0" y="0"/>
                </a:lnTo>
                <a:close/>
              </a:path>
            </a:pathLst>
          </a:custGeom>
        </p:spPr>
        <p:style>
          <a:lnRef idx="1">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36960" tIns="249936" rIns="336960"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How to Land a Job?</a:t>
            </a:r>
          </a:p>
          <a:p>
            <a:pPr marL="114300" lvl="1" indent="-114300" algn="l" defTabSz="533400">
              <a:lnSpc>
                <a:spcPct val="90000"/>
              </a:lnSpc>
              <a:spcBef>
                <a:spcPct val="0"/>
              </a:spcBef>
              <a:spcAft>
                <a:spcPct val="15000"/>
              </a:spcAft>
              <a:buChar char="•"/>
            </a:pPr>
            <a:r>
              <a:rPr lang="en-US" sz="1200" kern="1200" dirty="0"/>
              <a:t>Keys to Building Successful Career </a:t>
            </a:r>
          </a:p>
        </p:txBody>
      </p:sp>
      <p:sp>
        <p:nvSpPr>
          <p:cNvPr id="18" name="Freeform: Shape 17">
            <a:extLst>
              <a:ext uri="{FF2B5EF4-FFF2-40B4-BE49-F238E27FC236}">
                <a16:creationId xmlns:a16="http://schemas.microsoft.com/office/drawing/2014/main" id="{FBD6B047-1130-8FAE-56A9-D07F2E24EAE4}"/>
              </a:ext>
            </a:extLst>
          </p:cNvPr>
          <p:cNvSpPr/>
          <p:nvPr/>
        </p:nvSpPr>
        <p:spPr>
          <a:xfrm>
            <a:off x="767945" y="4260149"/>
            <a:ext cx="3039153" cy="354240"/>
          </a:xfrm>
          <a:custGeom>
            <a:avLst/>
            <a:gdLst>
              <a:gd name="connsiteX0" fmla="*/ 0 w 3039153"/>
              <a:gd name="connsiteY0" fmla="*/ 59041 h 354240"/>
              <a:gd name="connsiteX1" fmla="*/ 59041 w 3039153"/>
              <a:gd name="connsiteY1" fmla="*/ 0 h 354240"/>
              <a:gd name="connsiteX2" fmla="*/ 2980112 w 3039153"/>
              <a:gd name="connsiteY2" fmla="*/ 0 h 354240"/>
              <a:gd name="connsiteX3" fmla="*/ 3039153 w 3039153"/>
              <a:gd name="connsiteY3" fmla="*/ 59041 h 354240"/>
              <a:gd name="connsiteX4" fmla="*/ 3039153 w 3039153"/>
              <a:gd name="connsiteY4" fmla="*/ 295199 h 354240"/>
              <a:gd name="connsiteX5" fmla="*/ 2980112 w 3039153"/>
              <a:gd name="connsiteY5" fmla="*/ 354240 h 354240"/>
              <a:gd name="connsiteX6" fmla="*/ 59041 w 3039153"/>
              <a:gd name="connsiteY6" fmla="*/ 354240 h 354240"/>
              <a:gd name="connsiteX7" fmla="*/ 0 w 3039153"/>
              <a:gd name="connsiteY7" fmla="*/ 295199 h 354240"/>
              <a:gd name="connsiteX8" fmla="*/ 0 w 3039153"/>
              <a:gd name="connsiteY8" fmla="*/ 59041 h 35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9153" h="354240">
                <a:moveTo>
                  <a:pt x="0" y="59041"/>
                </a:moveTo>
                <a:cubicBezTo>
                  <a:pt x="0" y="26434"/>
                  <a:pt x="26434" y="0"/>
                  <a:pt x="59041" y="0"/>
                </a:cubicBezTo>
                <a:lnTo>
                  <a:pt x="2980112" y="0"/>
                </a:lnTo>
                <a:cubicBezTo>
                  <a:pt x="3012719" y="0"/>
                  <a:pt x="3039153" y="26434"/>
                  <a:pt x="3039153" y="59041"/>
                </a:cubicBezTo>
                <a:lnTo>
                  <a:pt x="3039153" y="295199"/>
                </a:lnTo>
                <a:cubicBezTo>
                  <a:pt x="3039153" y="327806"/>
                  <a:pt x="3012719" y="354240"/>
                  <a:pt x="2980112" y="354240"/>
                </a:cubicBezTo>
                <a:lnTo>
                  <a:pt x="59041" y="354240"/>
                </a:lnTo>
                <a:cubicBezTo>
                  <a:pt x="26434" y="354240"/>
                  <a:pt x="0" y="327806"/>
                  <a:pt x="0" y="295199"/>
                </a:cubicBezTo>
                <a:lnTo>
                  <a:pt x="0" y="59041"/>
                </a:lnTo>
                <a:close/>
              </a:path>
            </a:pathLst>
          </a:cu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132166" tIns="17293" rIns="132166" bIns="17293" numCol="1" spcCol="1270" anchor="ctr" anchorCtr="0">
            <a:noAutofit/>
          </a:bodyPr>
          <a:lstStyle/>
          <a:p>
            <a:pPr marL="0" lvl="0" indent="0" algn="l" defTabSz="533400">
              <a:lnSpc>
                <a:spcPct val="90000"/>
              </a:lnSpc>
              <a:spcBef>
                <a:spcPct val="0"/>
              </a:spcBef>
              <a:spcAft>
                <a:spcPct val="35000"/>
              </a:spcAft>
              <a:buNone/>
            </a:pPr>
            <a:r>
              <a:rPr lang="en-US" sz="1200" kern="1200" dirty="0"/>
              <a:t>Land a Job</a:t>
            </a:r>
          </a:p>
        </p:txBody>
      </p:sp>
      <p:sp>
        <p:nvSpPr>
          <p:cNvPr id="19" name="Freeform: Shape 18">
            <a:extLst>
              <a:ext uri="{FF2B5EF4-FFF2-40B4-BE49-F238E27FC236}">
                <a16:creationId xmlns:a16="http://schemas.microsoft.com/office/drawing/2014/main" id="{3FEEC8F8-E71D-04F8-4E0D-25AE8E5668E6}"/>
              </a:ext>
            </a:extLst>
          </p:cNvPr>
          <p:cNvSpPr/>
          <p:nvPr/>
        </p:nvSpPr>
        <p:spPr>
          <a:xfrm>
            <a:off x="550863" y="5359590"/>
            <a:ext cx="4341648" cy="680400"/>
          </a:xfrm>
          <a:custGeom>
            <a:avLst/>
            <a:gdLst>
              <a:gd name="connsiteX0" fmla="*/ 0 w 4341648"/>
              <a:gd name="connsiteY0" fmla="*/ 0 h 680400"/>
              <a:gd name="connsiteX1" fmla="*/ 4341648 w 4341648"/>
              <a:gd name="connsiteY1" fmla="*/ 0 h 680400"/>
              <a:gd name="connsiteX2" fmla="*/ 4341648 w 4341648"/>
              <a:gd name="connsiteY2" fmla="*/ 680400 h 680400"/>
              <a:gd name="connsiteX3" fmla="*/ 0 w 4341648"/>
              <a:gd name="connsiteY3" fmla="*/ 680400 h 680400"/>
              <a:gd name="connsiteX4" fmla="*/ 0 w 4341648"/>
              <a:gd name="connsiteY4" fmla="*/ 0 h 68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1648" h="680400">
                <a:moveTo>
                  <a:pt x="0" y="0"/>
                </a:moveTo>
                <a:lnTo>
                  <a:pt x="4341648" y="0"/>
                </a:lnTo>
                <a:lnTo>
                  <a:pt x="4341648" y="680400"/>
                </a:lnTo>
                <a:lnTo>
                  <a:pt x="0" y="680400"/>
                </a:lnTo>
                <a:lnTo>
                  <a:pt x="0" y="0"/>
                </a:lnTo>
                <a:close/>
              </a:path>
            </a:pathLst>
          </a:custGeom>
        </p:spPr>
        <p:style>
          <a:lnRef idx="1">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36960" tIns="249936" rIns="336960"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t>Overcoming Imposter Syndrome</a:t>
            </a:r>
          </a:p>
          <a:p>
            <a:pPr marL="114300" lvl="1" indent="-114300" algn="l" defTabSz="533400">
              <a:lnSpc>
                <a:spcPct val="90000"/>
              </a:lnSpc>
              <a:spcBef>
                <a:spcPct val="0"/>
              </a:spcBef>
              <a:spcAft>
                <a:spcPct val="15000"/>
              </a:spcAft>
              <a:buChar char="•"/>
            </a:pPr>
            <a:r>
              <a:rPr lang="en-US" sz="1200" kern="1200"/>
              <a:t>Make Everyday Count </a:t>
            </a:r>
          </a:p>
        </p:txBody>
      </p:sp>
      <p:sp>
        <p:nvSpPr>
          <p:cNvPr id="25" name="Freeform: Shape 24">
            <a:extLst>
              <a:ext uri="{FF2B5EF4-FFF2-40B4-BE49-F238E27FC236}">
                <a16:creationId xmlns:a16="http://schemas.microsoft.com/office/drawing/2014/main" id="{9E7B25FF-F0CF-D80A-6015-509D5E50BA35}"/>
              </a:ext>
            </a:extLst>
          </p:cNvPr>
          <p:cNvSpPr/>
          <p:nvPr/>
        </p:nvSpPr>
        <p:spPr>
          <a:xfrm>
            <a:off x="767945" y="5182470"/>
            <a:ext cx="3039153" cy="354240"/>
          </a:xfrm>
          <a:custGeom>
            <a:avLst/>
            <a:gdLst>
              <a:gd name="connsiteX0" fmla="*/ 0 w 3039153"/>
              <a:gd name="connsiteY0" fmla="*/ 59041 h 354240"/>
              <a:gd name="connsiteX1" fmla="*/ 59041 w 3039153"/>
              <a:gd name="connsiteY1" fmla="*/ 0 h 354240"/>
              <a:gd name="connsiteX2" fmla="*/ 2980112 w 3039153"/>
              <a:gd name="connsiteY2" fmla="*/ 0 h 354240"/>
              <a:gd name="connsiteX3" fmla="*/ 3039153 w 3039153"/>
              <a:gd name="connsiteY3" fmla="*/ 59041 h 354240"/>
              <a:gd name="connsiteX4" fmla="*/ 3039153 w 3039153"/>
              <a:gd name="connsiteY4" fmla="*/ 295199 h 354240"/>
              <a:gd name="connsiteX5" fmla="*/ 2980112 w 3039153"/>
              <a:gd name="connsiteY5" fmla="*/ 354240 h 354240"/>
              <a:gd name="connsiteX6" fmla="*/ 59041 w 3039153"/>
              <a:gd name="connsiteY6" fmla="*/ 354240 h 354240"/>
              <a:gd name="connsiteX7" fmla="*/ 0 w 3039153"/>
              <a:gd name="connsiteY7" fmla="*/ 295199 h 354240"/>
              <a:gd name="connsiteX8" fmla="*/ 0 w 3039153"/>
              <a:gd name="connsiteY8" fmla="*/ 59041 h 35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9153" h="354240">
                <a:moveTo>
                  <a:pt x="0" y="59041"/>
                </a:moveTo>
                <a:cubicBezTo>
                  <a:pt x="0" y="26434"/>
                  <a:pt x="26434" y="0"/>
                  <a:pt x="59041" y="0"/>
                </a:cubicBezTo>
                <a:lnTo>
                  <a:pt x="2980112" y="0"/>
                </a:lnTo>
                <a:cubicBezTo>
                  <a:pt x="3012719" y="0"/>
                  <a:pt x="3039153" y="26434"/>
                  <a:pt x="3039153" y="59041"/>
                </a:cubicBezTo>
                <a:lnTo>
                  <a:pt x="3039153" y="295199"/>
                </a:lnTo>
                <a:cubicBezTo>
                  <a:pt x="3039153" y="327806"/>
                  <a:pt x="3012719" y="354240"/>
                  <a:pt x="2980112" y="354240"/>
                </a:cubicBezTo>
                <a:lnTo>
                  <a:pt x="59041" y="354240"/>
                </a:lnTo>
                <a:cubicBezTo>
                  <a:pt x="26434" y="354240"/>
                  <a:pt x="0" y="327806"/>
                  <a:pt x="0" y="295199"/>
                </a:cubicBezTo>
                <a:lnTo>
                  <a:pt x="0" y="59041"/>
                </a:lnTo>
                <a:close/>
              </a:path>
            </a:pathLst>
          </a:cu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132166" tIns="17293" rIns="132166" bIns="17293" numCol="1" spcCol="1270" anchor="ctr" anchorCtr="0">
            <a:noAutofit/>
          </a:bodyPr>
          <a:lstStyle/>
          <a:p>
            <a:pPr marL="0" lvl="0" indent="0" algn="l" defTabSz="533400">
              <a:lnSpc>
                <a:spcPct val="90000"/>
              </a:lnSpc>
              <a:spcBef>
                <a:spcPct val="0"/>
              </a:spcBef>
              <a:spcAft>
                <a:spcPct val="35000"/>
              </a:spcAft>
              <a:buNone/>
            </a:pPr>
            <a:r>
              <a:rPr lang="en-US" sz="1200" kern="1200"/>
              <a:t>Final Thoughts </a:t>
            </a:r>
          </a:p>
        </p:txBody>
      </p:sp>
    </p:spTree>
    <p:extLst>
      <p:ext uri="{BB962C8B-B14F-4D97-AF65-F5344CB8AC3E}">
        <p14:creationId xmlns:p14="http://schemas.microsoft.com/office/powerpoint/2010/main" val="2313234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fill="hold"/>
                                        <p:tgtEl>
                                          <p:spTgt spid="18"/>
                                        </p:tgtEl>
                                        <p:attrNameLst>
                                          <p:attrName>ppt_x</p:attrName>
                                        </p:attrNameLst>
                                      </p:cBhvr>
                                      <p:tavLst>
                                        <p:tav tm="0">
                                          <p:val>
                                            <p:strVal val="#ppt_x"/>
                                          </p:val>
                                        </p:tav>
                                        <p:tav tm="100000">
                                          <p:val>
                                            <p:strVal val="#ppt_x"/>
                                          </p:val>
                                        </p:tav>
                                      </p:tavLst>
                                    </p:anim>
                                    <p:anim calcmode="lin" valueType="num">
                                      <p:cBhvr additive="base">
                                        <p:cTn id="38" dur="500" fill="hold"/>
                                        <p:tgtEl>
                                          <p:spTgt spid="1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ppt_x"/>
                                          </p:val>
                                        </p:tav>
                                        <p:tav tm="100000">
                                          <p:val>
                                            <p:strVal val="#ppt_x"/>
                                          </p:val>
                                        </p:tav>
                                      </p:tavLst>
                                    </p:anim>
                                    <p:anim calcmode="lin" valueType="num">
                                      <p:cBhvr additive="base">
                                        <p:cTn id="4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additive="base">
                                        <p:cTn id="47" dur="500" fill="hold"/>
                                        <p:tgtEl>
                                          <p:spTgt spid="25"/>
                                        </p:tgtEl>
                                        <p:attrNameLst>
                                          <p:attrName>ppt_x</p:attrName>
                                        </p:attrNameLst>
                                      </p:cBhvr>
                                      <p:tavLst>
                                        <p:tav tm="0">
                                          <p:val>
                                            <p:strVal val="#ppt_x"/>
                                          </p:val>
                                        </p:tav>
                                        <p:tav tm="100000">
                                          <p:val>
                                            <p:strVal val="#ppt_x"/>
                                          </p:val>
                                        </p:tav>
                                      </p:tavLst>
                                    </p:anim>
                                    <p:anim calcmode="lin" valueType="num">
                                      <p:cBhvr additive="base">
                                        <p:cTn id="48" dur="500" fill="hold"/>
                                        <p:tgtEl>
                                          <p:spTgt spid="2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1" grpId="0" animBg="1"/>
      <p:bldP spid="16" grpId="0" animBg="1"/>
      <p:bldP spid="17" grpId="0" animBg="1"/>
      <p:bldP spid="18" grpId="0" animBg="1"/>
      <p:bldP spid="19" grpId="0" animBg="1"/>
      <p:bldP spid="2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7" name="Freeform: Shape 16">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Shape 19">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2" name="Rectangle 2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08FFAD-C166-944F-56D0-0A25812F8931}"/>
              </a:ext>
            </a:extLst>
          </p:cNvPr>
          <p:cNvSpPr>
            <a:spLocks noGrp="1"/>
          </p:cNvSpPr>
          <p:nvPr>
            <p:ph type="title"/>
          </p:nvPr>
        </p:nvSpPr>
        <p:spPr>
          <a:xfrm>
            <a:off x="550863" y="549275"/>
            <a:ext cx="5437185" cy="1997855"/>
          </a:xfrm>
        </p:spPr>
        <p:txBody>
          <a:bodyPr vert="horz" wrap="square" lIns="0" tIns="0" rIns="0" bIns="0" rtlCol="0" anchor="b" anchorCtr="0">
            <a:normAutofit/>
          </a:bodyPr>
          <a:lstStyle/>
          <a:p>
            <a:r>
              <a:rPr lang="en-US"/>
              <a:t>Identify A Business Problem</a:t>
            </a:r>
            <a:br>
              <a:rPr lang="en-US" dirty="0"/>
            </a:br>
            <a:endParaRPr lang="en-US" dirty="0"/>
          </a:p>
        </p:txBody>
      </p:sp>
      <p:sp>
        <p:nvSpPr>
          <p:cNvPr id="4" name="Content Placeholder 3">
            <a:extLst>
              <a:ext uri="{FF2B5EF4-FFF2-40B4-BE49-F238E27FC236}">
                <a16:creationId xmlns:a16="http://schemas.microsoft.com/office/drawing/2014/main" id="{9861098F-BBCD-B061-C1C3-86B1E44881E6}"/>
              </a:ext>
            </a:extLst>
          </p:cNvPr>
          <p:cNvSpPr>
            <a:spLocks noGrp="1"/>
          </p:cNvSpPr>
          <p:nvPr>
            <p:ph sz="half" idx="2"/>
          </p:nvPr>
        </p:nvSpPr>
        <p:spPr>
          <a:xfrm>
            <a:off x="461169" y="2347800"/>
            <a:ext cx="5437187" cy="3415519"/>
          </a:xfrm>
        </p:spPr>
        <p:txBody>
          <a:bodyPr vert="horz" wrap="square" lIns="0" tIns="0" rIns="0" bIns="0" rtlCol="0" anchor="t">
            <a:normAutofit/>
          </a:bodyPr>
          <a:lstStyle/>
          <a:p>
            <a:r>
              <a:rPr lang="en-US" sz="2000" dirty="0"/>
              <a:t>The first step is to identify a business problem. You can ask a domain expert and ask, “What are the top three things that you wish worked better? Why aren’t they working yet?”</a:t>
            </a:r>
          </a:p>
          <a:p>
            <a:r>
              <a:rPr lang="en-US" sz="2000" dirty="0"/>
              <a:t>You can search the case studies that companies are working on right now.</a:t>
            </a:r>
          </a:p>
          <a:p>
            <a:endParaRPr lang="en-US" sz="2000" dirty="0"/>
          </a:p>
        </p:txBody>
      </p:sp>
      <p:pic>
        <p:nvPicPr>
          <p:cNvPr id="13" name="Graphic 12" descr="Magnifying glass">
            <a:extLst>
              <a:ext uri="{FF2B5EF4-FFF2-40B4-BE49-F238E27FC236}">
                <a16:creationId xmlns:a16="http://schemas.microsoft.com/office/drawing/2014/main" id="{1B265AC8-8897-4F14-6F33-C7FDB7A4F2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4676" y="1109747"/>
            <a:ext cx="4713922" cy="4713922"/>
          </a:xfrm>
          <a:custGeom>
            <a:avLst/>
            <a:gdLst/>
            <a:ahLst/>
            <a:cxnLst/>
            <a:rect l="l" t="t" r="r" b="b"/>
            <a:pathLst>
              <a:path w="4713922" h="5759450">
                <a:moveTo>
                  <a:pt x="0" y="0"/>
                </a:moveTo>
                <a:lnTo>
                  <a:pt x="4713922" y="0"/>
                </a:lnTo>
                <a:lnTo>
                  <a:pt x="4713922" y="5759450"/>
                </a:lnTo>
                <a:lnTo>
                  <a:pt x="0" y="5759450"/>
                </a:lnTo>
                <a:close/>
              </a:path>
            </a:pathLst>
          </a:custGeom>
        </p:spPr>
      </p:pic>
      <p:sp>
        <p:nvSpPr>
          <p:cNvPr id="7" name="Date Placeholder 6">
            <a:extLst>
              <a:ext uri="{FF2B5EF4-FFF2-40B4-BE49-F238E27FC236}">
                <a16:creationId xmlns:a16="http://schemas.microsoft.com/office/drawing/2014/main" id="{D9363B9C-BE92-0EE7-73A8-5F2F331536D5}"/>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Tuesday, January 3, 2023</a:t>
            </a:r>
          </a:p>
        </p:txBody>
      </p:sp>
      <p:sp>
        <p:nvSpPr>
          <p:cNvPr id="8" name="Footer Placeholder 7">
            <a:extLst>
              <a:ext uri="{FF2B5EF4-FFF2-40B4-BE49-F238E27FC236}">
                <a16:creationId xmlns:a16="http://schemas.microsoft.com/office/drawing/2014/main" id="{CF24D291-017B-5134-31E6-AC23FF803A48}"/>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muzn - </a:t>
            </a:r>
            <a:r>
              <a:rPr lang="ar-EG" kern="1200" dirty="0">
                <a:solidFill>
                  <a:schemeClr val="tx1">
                    <a:alpha val="80000"/>
                  </a:schemeClr>
                </a:solidFill>
                <a:latin typeface="+mn-lt"/>
                <a:ea typeface="+mn-ea"/>
                <a:cs typeface="+mn-cs"/>
              </a:rPr>
              <a:t>مزن</a:t>
            </a:r>
            <a:endParaRPr lang="en-US" kern="1200" dirty="0">
              <a:solidFill>
                <a:schemeClr val="tx1">
                  <a:alpha val="80000"/>
                </a:schemeClr>
              </a:solidFill>
              <a:latin typeface="+mn-lt"/>
              <a:ea typeface="+mn-ea"/>
              <a:cs typeface="+mn-cs"/>
            </a:endParaRPr>
          </a:p>
        </p:txBody>
      </p:sp>
      <p:sp>
        <p:nvSpPr>
          <p:cNvPr id="9" name="Slide Number Placeholder 8">
            <a:extLst>
              <a:ext uri="{FF2B5EF4-FFF2-40B4-BE49-F238E27FC236}">
                <a16:creationId xmlns:a16="http://schemas.microsoft.com/office/drawing/2014/main" id="{E4EB462B-EE5E-4D08-62DA-23FC2D6B7A7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20</a:t>
            </a:fld>
            <a:endParaRPr lang="en-US">
              <a:solidFill>
                <a:schemeClr val="tx1">
                  <a:alpha val="80000"/>
                </a:schemeClr>
              </a:solidFill>
            </a:endParaRPr>
          </a:p>
        </p:txBody>
      </p:sp>
    </p:spTree>
    <p:extLst>
      <p:ext uri="{BB962C8B-B14F-4D97-AF65-F5344CB8AC3E}">
        <p14:creationId xmlns:p14="http://schemas.microsoft.com/office/powerpoint/2010/main" val="28400664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6" name="Freeform: Shape 15">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Oval 16">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Shape 18">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21" name="Rectangle 20">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08FFAD-C166-944F-56D0-0A25812F8931}"/>
              </a:ext>
            </a:extLst>
          </p:cNvPr>
          <p:cNvSpPr>
            <a:spLocks noGrp="1"/>
          </p:cNvSpPr>
          <p:nvPr>
            <p:ph type="title"/>
          </p:nvPr>
        </p:nvSpPr>
        <p:spPr>
          <a:xfrm>
            <a:off x="550864" y="549275"/>
            <a:ext cx="3565524" cy="1997855"/>
          </a:xfrm>
        </p:spPr>
        <p:txBody>
          <a:bodyPr vert="horz" wrap="square" lIns="0" tIns="0" rIns="0" bIns="0" rtlCol="0" anchor="b" anchorCtr="0">
            <a:normAutofit/>
          </a:bodyPr>
          <a:lstStyle/>
          <a:p>
            <a:r>
              <a:rPr lang="en-US" kern="1200" dirty="0">
                <a:solidFill>
                  <a:schemeClr val="tx1"/>
                </a:solidFill>
                <a:latin typeface="+mj-lt"/>
                <a:ea typeface="+mj-ea"/>
                <a:cs typeface="+mj-cs"/>
              </a:rPr>
              <a:t>Brainstorm AI solutions</a:t>
            </a:r>
            <a:br>
              <a:rPr lang="en-US" kern="1200" dirty="0">
                <a:solidFill>
                  <a:schemeClr val="tx1"/>
                </a:solidFill>
                <a:latin typeface="+mj-lt"/>
                <a:ea typeface="+mj-ea"/>
                <a:cs typeface="+mj-cs"/>
              </a:rPr>
            </a:br>
            <a:endParaRPr lang="en-US" kern="1200" dirty="0">
              <a:solidFill>
                <a:schemeClr val="tx1"/>
              </a:solidFill>
              <a:latin typeface="+mj-lt"/>
              <a:ea typeface="+mj-ea"/>
              <a:cs typeface="+mj-cs"/>
            </a:endParaRPr>
          </a:p>
        </p:txBody>
      </p:sp>
      <p:sp>
        <p:nvSpPr>
          <p:cNvPr id="4" name="Content Placeholder 3">
            <a:extLst>
              <a:ext uri="{FF2B5EF4-FFF2-40B4-BE49-F238E27FC236}">
                <a16:creationId xmlns:a16="http://schemas.microsoft.com/office/drawing/2014/main" id="{9861098F-BBCD-B061-C1C3-86B1E44881E6}"/>
              </a:ext>
            </a:extLst>
          </p:cNvPr>
          <p:cNvSpPr>
            <a:spLocks noGrp="1"/>
          </p:cNvSpPr>
          <p:nvPr>
            <p:ph sz="half" idx="2"/>
          </p:nvPr>
        </p:nvSpPr>
        <p:spPr>
          <a:xfrm>
            <a:off x="550863" y="2678400"/>
            <a:ext cx="3565525" cy="3414425"/>
          </a:xfrm>
        </p:spPr>
        <p:txBody>
          <a:bodyPr vert="horz" wrap="square" lIns="0" tIns="0" rIns="0" bIns="0" rtlCol="0" anchor="t">
            <a:normAutofit/>
          </a:bodyPr>
          <a:lstStyle/>
          <a:p>
            <a:r>
              <a:rPr lang="en-US" sz="1600"/>
              <a:t>Once you understand a problem, you can brainstorm potential solutions more efficiently.</a:t>
            </a:r>
          </a:p>
          <a:p>
            <a:r>
              <a:rPr lang="en-US" sz="1600"/>
              <a:t>Sometimes there isn’t a good AI solution, and that’s okay too</a:t>
            </a:r>
          </a:p>
        </p:txBody>
      </p:sp>
      <p:sp>
        <p:nvSpPr>
          <p:cNvPr id="7" name="Date Placeholder 6">
            <a:extLst>
              <a:ext uri="{FF2B5EF4-FFF2-40B4-BE49-F238E27FC236}">
                <a16:creationId xmlns:a16="http://schemas.microsoft.com/office/drawing/2014/main" id="{D9363B9C-BE92-0EE7-73A8-5F2F331536D5}"/>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Tuesday, January 3, 2023</a:t>
            </a:r>
          </a:p>
        </p:txBody>
      </p:sp>
      <p:pic>
        <p:nvPicPr>
          <p:cNvPr id="11" name="Picture 10" descr="Lightbulb idea concept">
            <a:extLst>
              <a:ext uri="{FF2B5EF4-FFF2-40B4-BE49-F238E27FC236}">
                <a16:creationId xmlns:a16="http://schemas.microsoft.com/office/drawing/2014/main" id="{F3FA14AC-29E0-89A1-AD7C-CDDE4FC36050}"/>
              </a:ext>
            </a:extLst>
          </p:cNvPr>
          <p:cNvPicPr>
            <a:picLocks noChangeAspect="1"/>
          </p:cNvPicPr>
          <p:nvPr/>
        </p:nvPicPr>
        <p:blipFill rotWithShape="1">
          <a:blip r:embed="rId2"/>
          <a:srcRect r="25627" b="-1"/>
          <a:stretch/>
        </p:blipFill>
        <p:spPr>
          <a:xfrm>
            <a:off x="4550899" y="10"/>
            <a:ext cx="7641102" cy="6857990"/>
          </a:xfrm>
          <a:custGeom>
            <a:avLst/>
            <a:gdLst/>
            <a:ahLst/>
            <a:cxnLst/>
            <a:rect l="l" t="t" r="r" b="b"/>
            <a:pathLst>
              <a:path w="7641102" h="6858000">
                <a:moveTo>
                  <a:pt x="0" y="0"/>
                </a:moveTo>
                <a:lnTo>
                  <a:pt x="7641102" y="0"/>
                </a:lnTo>
                <a:lnTo>
                  <a:pt x="7641102" y="6858000"/>
                </a:lnTo>
                <a:lnTo>
                  <a:pt x="0" y="6858000"/>
                </a:lnTo>
                <a:close/>
              </a:path>
            </a:pathLst>
          </a:custGeom>
        </p:spPr>
      </p:pic>
      <p:sp>
        <p:nvSpPr>
          <p:cNvPr id="23" name="Rectangle 22">
            <a:extLst>
              <a:ext uri="{FF2B5EF4-FFF2-40B4-BE49-F238E27FC236}">
                <a16:creationId xmlns:a16="http://schemas.microsoft.com/office/drawing/2014/main" id="{6FF3A87B-2255-45E0-A551-C11FAF932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8" y="5773729"/>
            <a:ext cx="7641102"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7">
            <a:extLst>
              <a:ext uri="{FF2B5EF4-FFF2-40B4-BE49-F238E27FC236}">
                <a16:creationId xmlns:a16="http://schemas.microsoft.com/office/drawing/2014/main" id="{CF24D291-017B-5134-31E6-AC23FF803A48}"/>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muzn - </a:t>
            </a:r>
            <a:r>
              <a:rPr lang="ar-EG" kern="1200" dirty="0">
                <a:solidFill>
                  <a:schemeClr val="tx1">
                    <a:alpha val="80000"/>
                  </a:schemeClr>
                </a:solidFill>
                <a:latin typeface="+mn-lt"/>
                <a:ea typeface="+mn-ea"/>
                <a:cs typeface="+mn-cs"/>
              </a:rPr>
              <a:t>مزن</a:t>
            </a:r>
            <a:endParaRPr lang="en-US" kern="1200" dirty="0">
              <a:solidFill>
                <a:schemeClr val="tx1">
                  <a:alpha val="80000"/>
                </a:schemeClr>
              </a:solidFill>
              <a:latin typeface="+mn-lt"/>
              <a:ea typeface="+mn-ea"/>
              <a:cs typeface="+mn-cs"/>
            </a:endParaRPr>
          </a:p>
        </p:txBody>
      </p:sp>
      <p:sp>
        <p:nvSpPr>
          <p:cNvPr id="9" name="Slide Number Placeholder 8">
            <a:extLst>
              <a:ext uri="{FF2B5EF4-FFF2-40B4-BE49-F238E27FC236}">
                <a16:creationId xmlns:a16="http://schemas.microsoft.com/office/drawing/2014/main" id="{E4EB462B-EE5E-4D08-62DA-23FC2D6B7A7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21</a:t>
            </a:fld>
            <a:endParaRPr lang="en-US">
              <a:solidFill>
                <a:schemeClr val="tx1">
                  <a:alpha val="80000"/>
                </a:schemeClr>
              </a:solidFill>
            </a:endParaRPr>
          </a:p>
        </p:txBody>
      </p:sp>
    </p:spTree>
    <p:extLst>
      <p:ext uri="{BB962C8B-B14F-4D97-AF65-F5344CB8AC3E}">
        <p14:creationId xmlns:p14="http://schemas.microsoft.com/office/powerpoint/2010/main" val="39615123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7" name="Freeform: Shape 16">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Shape 19">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2" name="Rectangle 2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FAC50F-FE64-C19B-C8C4-A2429BB292C2}"/>
              </a:ext>
            </a:extLst>
          </p:cNvPr>
          <p:cNvSpPr>
            <a:spLocks noGrp="1"/>
          </p:cNvSpPr>
          <p:nvPr>
            <p:ph type="title"/>
          </p:nvPr>
        </p:nvSpPr>
        <p:spPr>
          <a:xfrm>
            <a:off x="550863" y="549275"/>
            <a:ext cx="5437185" cy="1997855"/>
          </a:xfrm>
        </p:spPr>
        <p:txBody>
          <a:bodyPr vert="horz" wrap="square" lIns="0" tIns="0" rIns="0" bIns="0" rtlCol="0" anchor="b" anchorCtr="0">
            <a:normAutofit/>
          </a:bodyPr>
          <a:lstStyle/>
          <a:p>
            <a:r>
              <a:rPr lang="en-US" dirty="0"/>
              <a:t>Assess Feasibility &amp; Values </a:t>
            </a:r>
          </a:p>
        </p:txBody>
      </p:sp>
      <p:sp>
        <p:nvSpPr>
          <p:cNvPr id="4" name="Content Placeholder 3">
            <a:extLst>
              <a:ext uri="{FF2B5EF4-FFF2-40B4-BE49-F238E27FC236}">
                <a16:creationId xmlns:a16="http://schemas.microsoft.com/office/drawing/2014/main" id="{D5875D44-A17D-6E34-DC7F-5D4913854F29}"/>
              </a:ext>
            </a:extLst>
          </p:cNvPr>
          <p:cNvSpPr>
            <a:spLocks noGrp="1"/>
          </p:cNvSpPr>
          <p:nvPr>
            <p:ph sz="half" idx="2"/>
          </p:nvPr>
        </p:nvSpPr>
        <p:spPr>
          <a:xfrm>
            <a:off x="550863" y="2677306"/>
            <a:ext cx="5437187" cy="3415519"/>
          </a:xfrm>
        </p:spPr>
        <p:txBody>
          <a:bodyPr vert="horz" wrap="square" lIns="0" tIns="0" rIns="0" bIns="0" rtlCol="0" anchor="t">
            <a:normAutofit/>
          </a:bodyPr>
          <a:lstStyle/>
          <a:p>
            <a:r>
              <a:rPr lang="en-US" sz="2000" dirty="0"/>
              <a:t>You can determine whether an approach is technically feasible by looking at: </a:t>
            </a:r>
          </a:p>
          <a:p>
            <a:pPr lvl="1"/>
            <a:r>
              <a:rPr lang="en-US" sz="2000" dirty="0"/>
              <a:t>Published work </a:t>
            </a:r>
          </a:p>
          <a:p>
            <a:pPr lvl="1"/>
            <a:r>
              <a:rPr lang="en-US" sz="2000" dirty="0"/>
              <a:t>Competitors work &amp; results</a:t>
            </a:r>
          </a:p>
          <a:p>
            <a:pPr lvl="1"/>
            <a:r>
              <a:rPr lang="en-US" sz="2000" dirty="0"/>
              <a:t>Perhaps building a quick proof of concept implementation. </a:t>
            </a:r>
          </a:p>
          <a:p>
            <a:pPr lvl="1"/>
            <a:r>
              <a:rPr lang="en-US" sz="2000" dirty="0"/>
              <a:t>Consulting with domain experts.</a:t>
            </a:r>
          </a:p>
        </p:txBody>
      </p:sp>
      <p:pic>
        <p:nvPicPr>
          <p:cNvPr id="13" name="Graphic 12" descr="Maze">
            <a:extLst>
              <a:ext uri="{FF2B5EF4-FFF2-40B4-BE49-F238E27FC236}">
                <a16:creationId xmlns:a16="http://schemas.microsoft.com/office/drawing/2014/main" id="{A6A643D8-D178-111E-F826-52F16B80D7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4675" y="1072039"/>
            <a:ext cx="4713922" cy="4713922"/>
          </a:xfrm>
          <a:custGeom>
            <a:avLst/>
            <a:gdLst/>
            <a:ahLst/>
            <a:cxnLst/>
            <a:rect l="l" t="t" r="r" b="b"/>
            <a:pathLst>
              <a:path w="4713922" h="5759450">
                <a:moveTo>
                  <a:pt x="0" y="0"/>
                </a:moveTo>
                <a:lnTo>
                  <a:pt x="4713922" y="0"/>
                </a:lnTo>
                <a:lnTo>
                  <a:pt x="4713922" y="5759450"/>
                </a:lnTo>
                <a:lnTo>
                  <a:pt x="0" y="5759450"/>
                </a:lnTo>
                <a:close/>
              </a:path>
            </a:pathLst>
          </a:custGeom>
        </p:spPr>
      </p:pic>
      <p:sp>
        <p:nvSpPr>
          <p:cNvPr id="7" name="Date Placeholder 6">
            <a:extLst>
              <a:ext uri="{FF2B5EF4-FFF2-40B4-BE49-F238E27FC236}">
                <a16:creationId xmlns:a16="http://schemas.microsoft.com/office/drawing/2014/main" id="{F56FB2C4-808F-4C74-F7D9-4A3326C10203}"/>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Tuesday, January 3, 2023</a:t>
            </a:r>
          </a:p>
        </p:txBody>
      </p:sp>
      <p:sp>
        <p:nvSpPr>
          <p:cNvPr id="8" name="Footer Placeholder 7">
            <a:extLst>
              <a:ext uri="{FF2B5EF4-FFF2-40B4-BE49-F238E27FC236}">
                <a16:creationId xmlns:a16="http://schemas.microsoft.com/office/drawing/2014/main" id="{D8F96435-15D5-8BB2-B61C-A23D374ED210}"/>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muzn - </a:t>
            </a:r>
            <a:r>
              <a:rPr lang="ar-EG" kern="1200" dirty="0">
                <a:solidFill>
                  <a:schemeClr val="tx1">
                    <a:alpha val="80000"/>
                  </a:schemeClr>
                </a:solidFill>
                <a:latin typeface="+mn-lt"/>
                <a:ea typeface="+mn-ea"/>
                <a:cs typeface="+mn-cs"/>
              </a:rPr>
              <a:t>مزن</a:t>
            </a:r>
            <a:endParaRPr lang="en-US" kern="1200" dirty="0">
              <a:solidFill>
                <a:schemeClr val="tx1">
                  <a:alpha val="80000"/>
                </a:schemeClr>
              </a:solidFill>
              <a:latin typeface="+mn-lt"/>
              <a:ea typeface="+mn-ea"/>
              <a:cs typeface="+mn-cs"/>
            </a:endParaRPr>
          </a:p>
        </p:txBody>
      </p:sp>
      <p:sp>
        <p:nvSpPr>
          <p:cNvPr id="9" name="Slide Number Placeholder 8">
            <a:extLst>
              <a:ext uri="{FF2B5EF4-FFF2-40B4-BE49-F238E27FC236}">
                <a16:creationId xmlns:a16="http://schemas.microsoft.com/office/drawing/2014/main" id="{41D930AE-B575-2FD7-4D53-5FA8F4498BF0}"/>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22</a:t>
            </a:fld>
            <a:endParaRPr lang="en-US">
              <a:solidFill>
                <a:schemeClr val="tx1">
                  <a:alpha val="80000"/>
                </a:schemeClr>
              </a:solidFill>
            </a:endParaRPr>
          </a:p>
        </p:txBody>
      </p:sp>
    </p:spTree>
    <p:extLst>
      <p:ext uri="{BB962C8B-B14F-4D97-AF65-F5344CB8AC3E}">
        <p14:creationId xmlns:p14="http://schemas.microsoft.com/office/powerpoint/2010/main" val="3248610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7" name="Freeform: Shape 16">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Shape 19">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2" name="Rectangle 2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F2134E-18EA-C430-A345-3785619B2131}"/>
              </a:ext>
            </a:extLst>
          </p:cNvPr>
          <p:cNvSpPr>
            <a:spLocks noGrp="1"/>
          </p:cNvSpPr>
          <p:nvPr>
            <p:ph type="title"/>
          </p:nvPr>
        </p:nvSpPr>
        <p:spPr>
          <a:xfrm>
            <a:off x="550863" y="549275"/>
            <a:ext cx="5437185" cy="1997855"/>
          </a:xfrm>
        </p:spPr>
        <p:txBody>
          <a:bodyPr vert="horz" wrap="square" lIns="0" tIns="0" rIns="0" bIns="0" rtlCol="0" anchor="b" anchorCtr="0">
            <a:normAutofit/>
          </a:bodyPr>
          <a:lstStyle/>
          <a:p>
            <a:pPr>
              <a:lnSpc>
                <a:spcPct val="100000"/>
              </a:lnSpc>
            </a:pPr>
            <a:r>
              <a:rPr lang="en-US" dirty="0"/>
              <a:t>Determine Success Metrics</a:t>
            </a:r>
            <a:endParaRPr lang="en-US"/>
          </a:p>
        </p:txBody>
      </p:sp>
      <p:sp>
        <p:nvSpPr>
          <p:cNvPr id="4" name="Content Placeholder 3">
            <a:extLst>
              <a:ext uri="{FF2B5EF4-FFF2-40B4-BE49-F238E27FC236}">
                <a16:creationId xmlns:a16="http://schemas.microsoft.com/office/drawing/2014/main" id="{E9CC5151-3E40-697F-26D9-C46C800DB8DD}"/>
              </a:ext>
            </a:extLst>
          </p:cNvPr>
          <p:cNvSpPr>
            <a:spLocks noGrp="1"/>
          </p:cNvSpPr>
          <p:nvPr>
            <p:ph sz="half" idx="2"/>
          </p:nvPr>
        </p:nvSpPr>
        <p:spPr>
          <a:xfrm>
            <a:off x="550863" y="2677306"/>
            <a:ext cx="5437187" cy="3415519"/>
          </a:xfrm>
        </p:spPr>
        <p:txBody>
          <a:bodyPr vert="horz" wrap="square" lIns="0" tIns="0" rIns="0" bIns="0" rtlCol="0" anchor="t">
            <a:normAutofit/>
          </a:bodyPr>
          <a:lstStyle/>
          <a:p>
            <a:r>
              <a:rPr lang="en-US" sz="2000"/>
              <a:t>Once you’ve deemed a project sufficiently valuable, the next step is to determine the metrics to aim for. This includes both machine learning metrics (such as accuracy) and business metrics (such as revenue).</a:t>
            </a:r>
          </a:p>
          <a:p>
            <a:endParaRPr lang="en-US" sz="2000"/>
          </a:p>
        </p:txBody>
      </p:sp>
      <p:pic>
        <p:nvPicPr>
          <p:cNvPr id="13" name="Graphic 12" descr="Target">
            <a:extLst>
              <a:ext uri="{FF2B5EF4-FFF2-40B4-BE49-F238E27FC236}">
                <a16:creationId xmlns:a16="http://schemas.microsoft.com/office/drawing/2014/main" id="{A21F8C1B-690B-0205-3848-9C6B582681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4675" y="1072039"/>
            <a:ext cx="4713922" cy="4713922"/>
          </a:xfrm>
          <a:custGeom>
            <a:avLst/>
            <a:gdLst/>
            <a:ahLst/>
            <a:cxnLst/>
            <a:rect l="l" t="t" r="r" b="b"/>
            <a:pathLst>
              <a:path w="4713922" h="5759450">
                <a:moveTo>
                  <a:pt x="0" y="0"/>
                </a:moveTo>
                <a:lnTo>
                  <a:pt x="4713922" y="0"/>
                </a:lnTo>
                <a:lnTo>
                  <a:pt x="4713922" y="5759450"/>
                </a:lnTo>
                <a:lnTo>
                  <a:pt x="0" y="5759450"/>
                </a:lnTo>
                <a:close/>
              </a:path>
            </a:pathLst>
          </a:custGeom>
        </p:spPr>
      </p:pic>
      <p:sp>
        <p:nvSpPr>
          <p:cNvPr id="7" name="Date Placeholder 6">
            <a:extLst>
              <a:ext uri="{FF2B5EF4-FFF2-40B4-BE49-F238E27FC236}">
                <a16:creationId xmlns:a16="http://schemas.microsoft.com/office/drawing/2014/main" id="{EA906CC7-CBF0-8703-E77B-C64F778F4464}"/>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Tuesday, January 3, 2023</a:t>
            </a:r>
          </a:p>
        </p:txBody>
      </p:sp>
      <p:sp>
        <p:nvSpPr>
          <p:cNvPr id="8" name="Footer Placeholder 7">
            <a:extLst>
              <a:ext uri="{FF2B5EF4-FFF2-40B4-BE49-F238E27FC236}">
                <a16:creationId xmlns:a16="http://schemas.microsoft.com/office/drawing/2014/main" id="{03609632-9F0B-9D4F-E03A-DB0B7C025A2D}"/>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muzn - </a:t>
            </a:r>
            <a:r>
              <a:rPr lang="ar-EG" kern="1200" dirty="0">
                <a:solidFill>
                  <a:schemeClr val="tx1">
                    <a:alpha val="80000"/>
                  </a:schemeClr>
                </a:solidFill>
                <a:latin typeface="+mn-lt"/>
                <a:ea typeface="+mn-ea"/>
                <a:cs typeface="+mn-cs"/>
              </a:rPr>
              <a:t>مزن</a:t>
            </a:r>
            <a:endParaRPr lang="en-US" kern="1200" dirty="0">
              <a:solidFill>
                <a:schemeClr val="tx1">
                  <a:alpha val="80000"/>
                </a:schemeClr>
              </a:solidFill>
              <a:latin typeface="+mn-lt"/>
              <a:ea typeface="+mn-ea"/>
              <a:cs typeface="+mn-cs"/>
            </a:endParaRPr>
          </a:p>
        </p:txBody>
      </p:sp>
      <p:sp>
        <p:nvSpPr>
          <p:cNvPr id="9" name="Slide Number Placeholder 8">
            <a:extLst>
              <a:ext uri="{FF2B5EF4-FFF2-40B4-BE49-F238E27FC236}">
                <a16:creationId xmlns:a16="http://schemas.microsoft.com/office/drawing/2014/main" id="{4802FC26-E1C8-9CD6-9E42-A25B4E660C0A}"/>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23</a:t>
            </a:fld>
            <a:endParaRPr lang="en-US">
              <a:solidFill>
                <a:schemeClr val="tx1">
                  <a:alpha val="80000"/>
                </a:schemeClr>
              </a:solidFill>
            </a:endParaRPr>
          </a:p>
        </p:txBody>
      </p:sp>
    </p:spTree>
    <p:extLst>
      <p:ext uri="{BB962C8B-B14F-4D97-AF65-F5344CB8AC3E}">
        <p14:creationId xmlns:p14="http://schemas.microsoft.com/office/powerpoint/2010/main" val="17538598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7" name="Freeform: Shape 16">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Shape 19">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2" name="Rectangle 2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BA580B-6843-A546-1159-F2B4850D11A0}"/>
              </a:ext>
            </a:extLst>
          </p:cNvPr>
          <p:cNvSpPr>
            <a:spLocks noGrp="1"/>
          </p:cNvSpPr>
          <p:nvPr>
            <p:ph type="title"/>
          </p:nvPr>
        </p:nvSpPr>
        <p:spPr>
          <a:xfrm>
            <a:off x="550863" y="549275"/>
            <a:ext cx="5437185" cy="1997855"/>
          </a:xfrm>
        </p:spPr>
        <p:txBody>
          <a:bodyPr vert="horz" wrap="square" lIns="0" tIns="0" rIns="0" bIns="0" rtlCol="0" anchor="b" anchorCtr="0">
            <a:normAutofit/>
          </a:bodyPr>
          <a:lstStyle/>
          <a:p>
            <a:pPr>
              <a:lnSpc>
                <a:spcPct val="100000"/>
              </a:lnSpc>
            </a:pPr>
            <a:r>
              <a:rPr lang="en-US" dirty="0"/>
              <a:t>Budget For Resources</a:t>
            </a:r>
            <a:endParaRPr lang="en-US"/>
          </a:p>
        </p:txBody>
      </p:sp>
      <p:sp>
        <p:nvSpPr>
          <p:cNvPr id="4" name="Content Placeholder 3">
            <a:extLst>
              <a:ext uri="{FF2B5EF4-FFF2-40B4-BE49-F238E27FC236}">
                <a16:creationId xmlns:a16="http://schemas.microsoft.com/office/drawing/2014/main" id="{75B98E2E-0067-8586-8716-7D407D54E858}"/>
              </a:ext>
            </a:extLst>
          </p:cNvPr>
          <p:cNvSpPr>
            <a:spLocks noGrp="1"/>
          </p:cNvSpPr>
          <p:nvPr>
            <p:ph sz="half" idx="2"/>
          </p:nvPr>
        </p:nvSpPr>
        <p:spPr>
          <a:xfrm>
            <a:off x="550863" y="2677306"/>
            <a:ext cx="5437187" cy="3415519"/>
          </a:xfrm>
        </p:spPr>
        <p:txBody>
          <a:bodyPr vert="horz" wrap="square" lIns="0" tIns="0" rIns="0" bIns="0" rtlCol="0" anchor="t">
            <a:normAutofit/>
          </a:bodyPr>
          <a:lstStyle/>
          <a:p>
            <a:r>
              <a:rPr lang="en-US" sz="2000"/>
              <a:t>Think through everything you’ll need to get the project done including data, personnel, time, and any integrations or support you may need from other teams. </a:t>
            </a:r>
          </a:p>
        </p:txBody>
      </p:sp>
      <p:pic>
        <p:nvPicPr>
          <p:cNvPr id="13" name="Graphic 12" descr="Report Add">
            <a:extLst>
              <a:ext uri="{FF2B5EF4-FFF2-40B4-BE49-F238E27FC236}">
                <a16:creationId xmlns:a16="http://schemas.microsoft.com/office/drawing/2014/main" id="{F70AD835-DE6E-26DD-D3DD-3ECFBCB65F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4675" y="1072039"/>
            <a:ext cx="4713922" cy="4713922"/>
          </a:xfrm>
          <a:custGeom>
            <a:avLst/>
            <a:gdLst/>
            <a:ahLst/>
            <a:cxnLst/>
            <a:rect l="l" t="t" r="r" b="b"/>
            <a:pathLst>
              <a:path w="4713922" h="5759450">
                <a:moveTo>
                  <a:pt x="0" y="0"/>
                </a:moveTo>
                <a:lnTo>
                  <a:pt x="4713922" y="0"/>
                </a:lnTo>
                <a:lnTo>
                  <a:pt x="4713922" y="5759450"/>
                </a:lnTo>
                <a:lnTo>
                  <a:pt x="0" y="5759450"/>
                </a:lnTo>
                <a:close/>
              </a:path>
            </a:pathLst>
          </a:custGeom>
        </p:spPr>
      </p:pic>
      <p:sp>
        <p:nvSpPr>
          <p:cNvPr id="7" name="Date Placeholder 6">
            <a:extLst>
              <a:ext uri="{FF2B5EF4-FFF2-40B4-BE49-F238E27FC236}">
                <a16:creationId xmlns:a16="http://schemas.microsoft.com/office/drawing/2014/main" id="{9F7A65EB-566C-EEC7-D0B1-5B400B9FA2C9}"/>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Tuesday, January 3, 2023</a:t>
            </a:r>
          </a:p>
        </p:txBody>
      </p:sp>
      <p:sp>
        <p:nvSpPr>
          <p:cNvPr id="8" name="Footer Placeholder 7">
            <a:extLst>
              <a:ext uri="{FF2B5EF4-FFF2-40B4-BE49-F238E27FC236}">
                <a16:creationId xmlns:a16="http://schemas.microsoft.com/office/drawing/2014/main" id="{818254D1-A79A-C995-A03E-03CC22048DB2}"/>
              </a:ext>
            </a:extLst>
          </p:cNvPr>
          <p:cNvSpPr>
            <a:spLocks noGrp="1"/>
          </p:cNvSpPr>
          <p:nvPr>
            <p:ph type="ftr" sz="quarter" idx="11"/>
          </p:nvPr>
        </p:nvSpPr>
        <p:spPr>
          <a:xfrm>
            <a:off x="3351199" y="6550014"/>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muzn - </a:t>
            </a:r>
            <a:r>
              <a:rPr lang="ar-EG" kern="1200" dirty="0">
                <a:solidFill>
                  <a:schemeClr val="tx1">
                    <a:alpha val="80000"/>
                  </a:schemeClr>
                </a:solidFill>
                <a:latin typeface="+mn-lt"/>
                <a:ea typeface="+mn-ea"/>
                <a:cs typeface="+mn-cs"/>
              </a:rPr>
              <a:t>مزن</a:t>
            </a:r>
            <a:endParaRPr lang="en-US" kern="1200" dirty="0">
              <a:solidFill>
                <a:schemeClr val="tx1">
                  <a:alpha val="80000"/>
                </a:schemeClr>
              </a:solidFill>
              <a:latin typeface="+mn-lt"/>
              <a:ea typeface="+mn-ea"/>
              <a:cs typeface="+mn-cs"/>
            </a:endParaRPr>
          </a:p>
        </p:txBody>
      </p:sp>
      <p:sp>
        <p:nvSpPr>
          <p:cNvPr id="9" name="Slide Number Placeholder 8">
            <a:extLst>
              <a:ext uri="{FF2B5EF4-FFF2-40B4-BE49-F238E27FC236}">
                <a16:creationId xmlns:a16="http://schemas.microsoft.com/office/drawing/2014/main" id="{D9B1BA95-2B15-6533-6CC7-E96330CD3EA9}"/>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24</a:t>
            </a:fld>
            <a:endParaRPr lang="en-US">
              <a:solidFill>
                <a:schemeClr val="tx1">
                  <a:alpha val="80000"/>
                </a:schemeClr>
              </a:solidFill>
            </a:endParaRPr>
          </a:p>
        </p:txBody>
      </p:sp>
    </p:spTree>
    <p:extLst>
      <p:ext uri="{BB962C8B-B14F-4D97-AF65-F5344CB8AC3E}">
        <p14:creationId xmlns:p14="http://schemas.microsoft.com/office/powerpoint/2010/main" val="15859208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7" name="Freeform: Shape 16">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Shape 19">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2" name="Rectangle 2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FB4C9A-75B8-9E60-B435-A3076642A480}"/>
              </a:ext>
            </a:extLst>
          </p:cNvPr>
          <p:cNvSpPr>
            <a:spLocks noGrp="1"/>
          </p:cNvSpPr>
          <p:nvPr>
            <p:ph type="title"/>
          </p:nvPr>
        </p:nvSpPr>
        <p:spPr>
          <a:xfrm>
            <a:off x="550863" y="549275"/>
            <a:ext cx="5437185" cy="1997855"/>
          </a:xfrm>
        </p:spPr>
        <p:txBody>
          <a:bodyPr vert="horz" wrap="square" lIns="0" tIns="0" rIns="0" bIns="0" rtlCol="0" anchor="b" anchorCtr="0">
            <a:normAutofit/>
          </a:bodyPr>
          <a:lstStyle/>
          <a:p>
            <a:pPr>
              <a:lnSpc>
                <a:spcPct val="100000"/>
              </a:lnSpc>
            </a:pPr>
            <a:r>
              <a:rPr lang="en-US" dirty="0"/>
              <a:t>Iterate</a:t>
            </a:r>
            <a:endParaRPr lang="en-US"/>
          </a:p>
        </p:txBody>
      </p:sp>
      <p:sp>
        <p:nvSpPr>
          <p:cNvPr id="4" name="Content Placeholder 3">
            <a:extLst>
              <a:ext uri="{FF2B5EF4-FFF2-40B4-BE49-F238E27FC236}">
                <a16:creationId xmlns:a16="http://schemas.microsoft.com/office/drawing/2014/main" id="{FFB8BD1B-744E-868F-949C-A372ECD8FE98}"/>
              </a:ext>
            </a:extLst>
          </p:cNvPr>
          <p:cNvSpPr>
            <a:spLocks noGrp="1"/>
          </p:cNvSpPr>
          <p:nvPr>
            <p:ph sz="half" idx="2"/>
          </p:nvPr>
        </p:nvSpPr>
        <p:spPr>
          <a:xfrm>
            <a:off x="550863" y="2677306"/>
            <a:ext cx="5437187" cy="3415519"/>
          </a:xfrm>
        </p:spPr>
        <p:txBody>
          <a:bodyPr vert="horz" wrap="square" lIns="0" tIns="0" rIns="0" bIns="0" rtlCol="0" anchor="t">
            <a:normAutofit/>
          </a:bodyPr>
          <a:lstStyle/>
          <a:p>
            <a:r>
              <a:rPr lang="en-US" sz="2000"/>
              <a:t>Working on projects is an iterative process. If, at any step, you find that the current direction is infeasible, return to an earlier step and proceed with your new understanding.</a:t>
            </a:r>
          </a:p>
        </p:txBody>
      </p:sp>
      <p:pic>
        <p:nvPicPr>
          <p:cNvPr id="13" name="Graphic 12" descr="Workflow">
            <a:extLst>
              <a:ext uri="{FF2B5EF4-FFF2-40B4-BE49-F238E27FC236}">
                <a16:creationId xmlns:a16="http://schemas.microsoft.com/office/drawing/2014/main" id="{0AB3AF8E-0D34-F9A2-A994-C8ACEAB6D6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4675" y="1072039"/>
            <a:ext cx="4713922" cy="4713922"/>
          </a:xfrm>
          <a:custGeom>
            <a:avLst/>
            <a:gdLst/>
            <a:ahLst/>
            <a:cxnLst/>
            <a:rect l="l" t="t" r="r" b="b"/>
            <a:pathLst>
              <a:path w="4713922" h="5759450">
                <a:moveTo>
                  <a:pt x="0" y="0"/>
                </a:moveTo>
                <a:lnTo>
                  <a:pt x="4713922" y="0"/>
                </a:lnTo>
                <a:lnTo>
                  <a:pt x="4713922" y="5759450"/>
                </a:lnTo>
                <a:lnTo>
                  <a:pt x="0" y="5759450"/>
                </a:lnTo>
                <a:close/>
              </a:path>
            </a:pathLst>
          </a:custGeom>
        </p:spPr>
      </p:pic>
      <p:sp>
        <p:nvSpPr>
          <p:cNvPr id="7" name="Date Placeholder 6">
            <a:extLst>
              <a:ext uri="{FF2B5EF4-FFF2-40B4-BE49-F238E27FC236}">
                <a16:creationId xmlns:a16="http://schemas.microsoft.com/office/drawing/2014/main" id="{37510244-8E3E-4D6D-F123-57D3B3ECD91C}"/>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Tuesday, January 3, 2023</a:t>
            </a:r>
          </a:p>
        </p:txBody>
      </p:sp>
      <p:sp>
        <p:nvSpPr>
          <p:cNvPr id="8" name="Footer Placeholder 7">
            <a:extLst>
              <a:ext uri="{FF2B5EF4-FFF2-40B4-BE49-F238E27FC236}">
                <a16:creationId xmlns:a16="http://schemas.microsoft.com/office/drawing/2014/main" id="{EF45C2E6-150D-D5DC-4AE1-F5CF1F77A1ED}"/>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muzn - </a:t>
            </a:r>
            <a:r>
              <a:rPr lang="ar-EG" kern="1200" dirty="0">
                <a:solidFill>
                  <a:schemeClr val="tx1">
                    <a:alpha val="80000"/>
                  </a:schemeClr>
                </a:solidFill>
                <a:latin typeface="+mn-lt"/>
                <a:ea typeface="+mn-ea"/>
                <a:cs typeface="+mn-cs"/>
              </a:rPr>
              <a:t>مزن</a:t>
            </a:r>
            <a:endParaRPr lang="en-US" kern="1200" dirty="0">
              <a:solidFill>
                <a:schemeClr val="tx1">
                  <a:alpha val="80000"/>
                </a:schemeClr>
              </a:solidFill>
              <a:latin typeface="+mn-lt"/>
              <a:ea typeface="+mn-ea"/>
              <a:cs typeface="+mn-cs"/>
            </a:endParaRPr>
          </a:p>
        </p:txBody>
      </p:sp>
      <p:sp>
        <p:nvSpPr>
          <p:cNvPr id="9" name="Slide Number Placeholder 8">
            <a:extLst>
              <a:ext uri="{FF2B5EF4-FFF2-40B4-BE49-F238E27FC236}">
                <a16:creationId xmlns:a16="http://schemas.microsoft.com/office/drawing/2014/main" id="{1CBA1D9D-762A-F864-0D5B-B6C7CF57F3C1}"/>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25</a:t>
            </a:fld>
            <a:endParaRPr lang="en-US">
              <a:solidFill>
                <a:schemeClr val="tx1">
                  <a:alpha val="80000"/>
                </a:schemeClr>
              </a:solidFill>
            </a:endParaRPr>
          </a:p>
        </p:txBody>
      </p:sp>
    </p:spTree>
    <p:extLst>
      <p:ext uri="{BB962C8B-B14F-4D97-AF65-F5344CB8AC3E}">
        <p14:creationId xmlns:p14="http://schemas.microsoft.com/office/powerpoint/2010/main" val="1217888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7" name="Freeform: Shape 16">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Shape 19">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2" name="Rectangle 21">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B7C8E9-FBAC-2711-7D65-8D3A10F29A6A}"/>
              </a:ext>
            </a:extLst>
          </p:cNvPr>
          <p:cNvSpPr>
            <a:spLocks noGrp="1"/>
          </p:cNvSpPr>
          <p:nvPr>
            <p:ph type="title"/>
          </p:nvPr>
        </p:nvSpPr>
        <p:spPr>
          <a:xfrm>
            <a:off x="550863" y="1520825"/>
            <a:ext cx="4535487" cy="3779838"/>
          </a:xfrm>
        </p:spPr>
        <p:txBody>
          <a:bodyPr vert="horz" wrap="square" lIns="0" tIns="0" rIns="0" bIns="0" rtlCol="0" anchor="ctr" anchorCtr="0">
            <a:normAutofit/>
          </a:bodyPr>
          <a:lstStyle/>
          <a:p>
            <a:pPr>
              <a:lnSpc>
                <a:spcPct val="100000"/>
              </a:lnSpc>
            </a:pPr>
            <a:r>
              <a:rPr lang="en-US" sz="6400" dirty="0"/>
              <a:t>Build Portfolio of Projects</a:t>
            </a:r>
          </a:p>
        </p:txBody>
      </p:sp>
      <p:sp>
        <p:nvSpPr>
          <p:cNvPr id="7" name="Date Placeholder 6">
            <a:extLst>
              <a:ext uri="{FF2B5EF4-FFF2-40B4-BE49-F238E27FC236}">
                <a16:creationId xmlns:a16="http://schemas.microsoft.com/office/drawing/2014/main" id="{0E60F244-4699-A9A0-54CA-B792A22584EC}"/>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Tuesday, January 3, 2023</a:t>
            </a:r>
          </a:p>
        </p:txBody>
      </p:sp>
      <p:sp>
        <p:nvSpPr>
          <p:cNvPr id="8" name="Footer Placeholder 7">
            <a:extLst>
              <a:ext uri="{FF2B5EF4-FFF2-40B4-BE49-F238E27FC236}">
                <a16:creationId xmlns:a16="http://schemas.microsoft.com/office/drawing/2014/main" id="{CC876655-5568-7676-4EE6-225DE2CE3507}"/>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dirty="0">
                <a:solidFill>
                  <a:schemeClr val="tx1">
                    <a:alpha val="80000"/>
                  </a:schemeClr>
                </a:solidFill>
              </a:rPr>
              <a:t>muzn - </a:t>
            </a:r>
            <a:r>
              <a:rPr lang="ar-EG" dirty="0">
                <a:solidFill>
                  <a:schemeClr val="tx1">
                    <a:alpha val="80000"/>
                  </a:schemeClr>
                </a:solidFill>
              </a:rPr>
              <a:t>مزن</a:t>
            </a:r>
            <a:endParaRPr lang="en-US" kern="1200" dirty="0">
              <a:solidFill>
                <a:schemeClr val="tx1">
                  <a:alpha val="80000"/>
                </a:schemeClr>
              </a:solidFill>
              <a:latin typeface="+mn-lt"/>
              <a:ea typeface="+mn-ea"/>
              <a:cs typeface="+mn-cs"/>
            </a:endParaRPr>
          </a:p>
        </p:txBody>
      </p:sp>
      <p:sp>
        <p:nvSpPr>
          <p:cNvPr id="9" name="Slide Number Placeholder 8">
            <a:extLst>
              <a:ext uri="{FF2B5EF4-FFF2-40B4-BE49-F238E27FC236}">
                <a16:creationId xmlns:a16="http://schemas.microsoft.com/office/drawing/2014/main" id="{0C8985D3-2C3E-32D1-DF58-903DEB8E762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26</a:t>
            </a:fld>
            <a:endParaRPr lang="en-US">
              <a:solidFill>
                <a:schemeClr val="tx1">
                  <a:alpha val="80000"/>
                </a:schemeClr>
              </a:solidFill>
            </a:endParaRPr>
          </a:p>
        </p:txBody>
      </p:sp>
      <p:sp>
        <p:nvSpPr>
          <p:cNvPr id="12" name="Rectangle 11" descr="Head with Gears">
            <a:extLst>
              <a:ext uri="{FF2B5EF4-FFF2-40B4-BE49-F238E27FC236}">
                <a16:creationId xmlns:a16="http://schemas.microsoft.com/office/drawing/2014/main" id="{68389580-ACF9-3962-3AC1-A65EE1748BFD}"/>
              </a:ext>
            </a:extLst>
          </p:cNvPr>
          <p:cNvSpPr/>
          <p:nvPr/>
        </p:nvSpPr>
        <p:spPr>
          <a:xfrm>
            <a:off x="6411072" y="917504"/>
            <a:ext cx="1131596" cy="1131596"/>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3" name="Freeform: Shape 12">
            <a:extLst>
              <a:ext uri="{FF2B5EF4-FFF2-40B4-BE49-F238E27FC236}">
                <a16:creationId xmlns:a16="http://schemas.microsoft.com/office/drawing/2014/main" id="{8D8C1BFC-5A16-EF57-CB1E-2B41258B062A}"/>
              </a:ext>
            </a:extLst>
          </p:cNvPr>
          <p:cNvSpPr/>
          <p:nvPr/>
        </p:nvSpPr>
        <p:spPr>
          <a:xfrm>
            <a:off x="5719540" y="2394667"/>
            <a:ext cx="2514658" cy="720000"/>
          </a:xfrm>
          <a:custGeom>
            <a:avLst/>
            <a:gdLst>
              <a:gd name="connsiteX0" fmla="*/ 0 w 2514658"/>
              <a:gd name="connsiteY0" fmla="*/ 0 h 720000"/>
              <a:gd name="connsiteX1" fmla="*/ 2514658 w 2514658"/>
              <a:gd name="connsiteY1" fmla="*/ 0 h 720000"/>
              <a:gd name="connsiteX2" fmla="*/ 2514658 w 2514658"/>
              <a:gd name="connsiteY2" fmla="*/ 720000 h 720000"/>
              <a:gd name="connsiteX3" fmla="*/ 0 w 2514658"/>
              <a:gd name="connsiteY3" fmla="*/ 720000 h 720000"/>
              <a:gd name="connsiteX4" fmla="*/ 0 w 2514658"/>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4658" h="720000">
                <a:moveTo>
                  <a:pt x="0" y="0"/>
                </a:moveTo>
                <a:lnTo>
                  <a:pt x="2514658" y="0"/>
                </a:lnTo>
                <a:lnTo>
                  <a:pt x="2514658"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Skill Based Projects</a:t>
            </a:r>
          </a:p>
        </p:txBody>
      </p:sp>
      <p:sp>
        <p:nvSpPr>
          <p:cNvPr id="14" name="Rectangle 13" descr="Pencil">
            <a:extLst>
              <a:ext uri="{FF2B5EF4-FFF2-40B4-BE49-F238E27FC236}">
                <a16:creationId xmlns:a16="http://schemas.microsoft.com/office/drawing/2014/main" id="{F79A5885-2D6F-1E22-2616-C058E9AF67DF}"/>
              </a:ext>
            </a:extLst>
          </p:cNvPr>
          <p:cNvSpPr/>
          <p:nvPr/>
        </p:nvSpPr>
        <p:spPr>
          <a:xfrm>
            <a:off x="9365795" y="917504"/>
            <a:ext cx="1131596" cy="1131596"/>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15" name="Freeform: Shape 14">
            <a:extLst>
              <a:ext uri="{FF2B5EF4-FFF2-40B4-BE49-F238E27FC236}">
                <a16:creationId xmlns:a16="http://schemas.microsoft.com/office/drawing/2014/main" id="{0D98ED8F-8CB6-3EBB-8EA4-3FB714DE75D7}"/>
              </a:ext>
            </a:extLst>
          </p:cNvPr>
          <p:cNvSpPr/>
          <p:nvPr/>
        </p:nvSpPr>
        <p:spPr>
          <a:xfrm>
            <a:off x="8674264" y="2394667"/>
            <a:ext cx="2514658" cy="720000"/>
          </a:xfrm>
          <a:custGeom>
            <a:avLst/>
            <a:gdLst>
              <a:gd name="connsiteX0" fmla="*/ 0 w 2514658"/>
              <a:gd name="connsiteY0" fmla="*/ 0 h 720000"/>
              <a:gd name="connsiteX1" fmla="*/ 2514658 w 2514658"/>
              <a:gd name="connsiteY1" fmla="*/ 0 h 720000"/>
              <a:gd name="connsiteX2" fmla="*/ 2514658 w 2514658"/>
              <a:gd name="connsiteY2" fmla="*/ 720000 h 720000"/>
              <a:gd name="connsiteX3" fmla="*/ 0 w 2514658"/>
              <a:gd name="connsiteY3" fmla="*/ 720000 h 720000"/>
              <a:gd name="connsiteX4" fmla="*/ 0 w 2514658"/>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4658" h="720000">
                <a:moveTo>
                  <a:pt x="0" y="0"/>
                </a:moveTo>
                <a:lnTo>
                  <a:pt x="2514658" y="0"/>
                </a:lnTo>
                <a:lnTo>
                  <a:pt x="2514658"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Class Projects </a:t>
            </a:r>
          </a:p>
        </p:txBody>
      </p:sp>
      <p:sp>
        <p:nvSpPr>
          <p:cNvPr id="21" name="Rectangle 20" descr="Checkmark">
            <a:extLst>
              <a:ext uri="{FF2B5EF4-FFF2-40B4-BE49-F238E27FC236}">
                <a16:creationId xmlns:a16="http://schemas.microsoft.com/office/drawing/2014/main" id="{93149D1C-1CEA-00F7-34BB-FA6FA5352390}"/>
              </a:ext>
            </a:extLst>
          </p:cNvPr>
          <p:cNvSpPr/>
          <p:nvPr/>
        </p:nvSpPr>
        <p:spPr>
          <a:xfrm>
            <a:off x="7888433" y="3743332"/>
            <a:ext cx="1131596" cy="1131596"/>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23" name="Freeform: Shape 22">
            <a:extLst>
              <a:ext uri="{FF2B5EF4-FFF2-40B4-BE49-F238E27FC236}">
                <a16:creationId xmlns:a16="http://schemas.microsoft.com/office/drawing/2014/main" id="{0B2981BA-A3AD-A067-726F-23BC676A050D}"/>
              </a:ext>
            </a:extLst>
          </p:cNvPr>
          <p:cNvSpPr/>
          <p:nvPr/>
        </p:nvSpPr>
        <p:spPr>
          <a:xfrm>
            <a:off x="7196902" y="5220495"/>
            <a:ext cx="2514658" cy="720000"/>
          </a:xfrm>
          <a:custGeom>
            <a:avLst/>
            <a:gdLst>
              <a:gd name="connsiteX0" fmla="*/ 0 w 2514658"/>
              <a:gd name="connsiteY0" fmla="*/ 0 h 720000"/>
              <a:gd name="connsiteX1" fmla="*/ 2514658 w 2514658"/>
              <a:gd name="connsiteY1" fmla="*/ 0 h 720000"/>
              <a:gd name="connsiteX2" fmla="*/ 2514658 w 2514658"/>
              <a:gd name="connsiteY2" fmla="*/ 720000 h 720000"/>
              <a:gd name="connsiteX3" fmla="*/ 0 w 2514658"/>
              <a:gd name="connsiteY3" fmla="*/ 720000 h 720000"/>
              <a:gd name="connsiteX4" fmla="*/ 0 w 2514658"/>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4658" h="720000">
                <a:moveTo>
                  <a:pt x="0" y="0"/>
                </a:moveTo>
                <a:lnTo>
                  <a:pt x="2514658" y="0"/>
                </a:lnTo>
                <a:lnTo>
                  <a:pt x="2514658"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End to end projects </a:t>
            </a:r>
          </a:p>
        </p:txBody>
      </p:sp>
    </p:spTree>
    <p:extLst>
      <p:ext uri="{BB962C8B-B14F-4D97-AF65-F5344CB8AC3E}">
        <p14:creationId xmlns:p14="http://schemas.microsoft.com/office/powerpoint/2010/main" val="3584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ppt_x"/>
                                          </p:val>
                                        </p:tav>
                                        <p:tav tm="100000">
                                          <p:val>
                                            <p:strVal val="#ppt_x"/>
                                          </p:val>
                                        </p:tav>
                                      </p:tavLst>
                                    </p:anim>
                                    <p:anim calcmode="lin" valueType="num">
                                      <p:cBhvr additive="base">
                                        <p:cTn id="28" dur="500" fill="hold"/>
                                        <p:tgtEl>
                                          <p:spTgt spid="2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23"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7" name="Freeform: Shape 16">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Shape 19">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2" name="Rectangle 21">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264923-7143-6FD4-833F-140BECE41B0F}"/>
              </a:ext>
            </a:extLst>
          </p:cNvPr>
          <p:cNvSpPr>
            <a:spLocks noGrp="1"/>
          </p:cNvSpPr>
          <p:nvPr>
            <p:ph type="title"/>
          </p:nvPr>
        </p:nvSpPr>
        <p:spPr>
          <a:xfrm>
            <a:off x="550863" y="1520825"/>
            <a:ext cx="4535487" cy="3779838"/>
          </a:xfrm>
        </p:spPr>
        <p:txBody>
          <a:bodyPr vert="horz" wrap="square" lIns="0" tIns="0" rIns="0" bIns="0" rtlCol="0" anchor="ctr" anchorCtr="0">
            <a:normAutofit/>
          </a:bodyPr>
          <a:lstStyle/>
          <a:p>
            <a:pPr>
              <a:lnSpc>
                <a:spcPct val="100000"/>
              </a:lnSpc>
            </a:pPr>
            <a:r>
              <a:rPr lang="en-US" sz="6400"/>
              <a:t>End to End Projects</a:t>
            </a:r>
          </a:p>
        </p:txBody>
      </p:sp>
      <p:sp>
        <p:nvSpPr>
          <p:cNvPr id="7" name="Date Placeholder 6">
            <a:extLst>
              <a:ext uri="{FF2B5EF4-FFF2-40B4-BE49-F238E27FC236}">
                <a16:creationId xmlns:a16="http://schemas.microsoft.com/office/drawing/2014/main" id="{17C67A46-2C72-B60B-D628-B510085A14B8}"/>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Tuesday, January 3, 2023</a:t>
            </a:r>
          </a:p>
        </p:txBody>
      </p:sp>
      <p:sp>
        <p:nvSpPr>
          <p:cNvPr id="8" name="Footer Placeholder 7">
            <a:extLst>
              <a:ext uri="{FF2B5EF4-FFF2-40B4-BE49-F238E27FC236}">
                <a16:creationId xmlns:a16="http://schemas.microsoft.com/office/drawing/2014/main" id="{47009055-EE58-813C-D31A-76B871E8196D}"/>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dirty="0">
                <a:solidFill>
                  <a:schemeClr val="tx1">
                    <a:alpha val="80000"/>
                  </a:schemeClr>
                </a:solidFill>
              </a:rPr>
              <a:t>muzn - </a:t>
            </a:r>
            <a:r>
              <a:rPr lang="ar-EG" dirty="0">
                <a:solidFill>
                  <a:schemeClr val="tx1">
                    <a:alpha val="80000"/>
                  </a:schemeClr>
                </a:solidFill>
              </a:rPr>
              <a:t>مزن</a:t>
            </a:r>
            <a:endParaRPr lang="en-US" kern="1200" dirty="0">
              <a:solidFill>
                <a:schemeClr val="tx1">
                  <a:alpha val="80000"/>
                </a:schemeClr>
              </a:solidFill>
              <a:latin typeface="+mn-lt"/>
              <a:ea typeface="+mn-ea"/>
              <a:cs typeface="+mn-cs"/>
            </a:endParaRPr>
          </a:p>
        </p:txBody>
      </p:sp>
      <p:sp>
        <p:nvSpPr>
          <p:cNvPr id="9" name="Slide Number Placeholder 8">
            <a:extLst>
              <a:ext uri="{FF2B5EF4-FFF2-40B4-BE49-F238E27FC236}">
                <a16:creationId xmlns:a16="http://schemas.microsoft.com/office/drawing/2014/main" id="{F924CCA2-F256-E5A7-B692-5E50E44174D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27</a:t>
            </a:fld>
            <a:endParaRPr lang="en-US">
              <a:solidFill>
                <a:schemeClr val="tx1">
                  <a:alpha val="80000"/>
                </a:schemeClr>
              </a:solidFill>
            </a:endParaRPr>
          </a:p>
        </p:txBody>
      </p:sp>
      <p:sp>
        <p:nvSpPr>
          <p:cNvPr id="13" name="Freeform: Shape 12">
            <a:extLst>
              <a:ext uri="{FF2B5EF4-FFF2-40B4-BE49-F238E27FC236}">
                <a16:creationId xmlns:a16="http://schemas.microsoft.com/office/drawing/2014/main" id="{B3AEE93E-3998-4861-24F9-5D8999F9082A}"/>
              </a:ext>
            </a:extLst>
          </p:cNvPr>
          <p:cNvSpPr/>
          <p:nvPr/>
        </p:nvSpPr>
        <p:spPr>
          <a:xfrm>
            <a:off x="5267325" y="5638095"/>
            <a:ext cx="1593453" cy="667904"/>
          </a:xfrm>
          <a:custGeom>
            <a:avLst/>
            <a:gdLst>
              <a:gd name="connsiteX0" fmla="*/ 0 w 1593453"/>
              <a:gd name="connsiteY0" fmla="*/ 0 h 667904"/>
              <a:gd name="connsiteX1" fmla="*/ 1593453 w 1593453"/>
              <a:gd name="connsiteY1" fmla="*/ 0 h 667904"/>
              <a:gd name="connsiteX2" fmla="*/ 1593453 w 1593453"/>
              <a:gd name="connsiteY2" fmla="*/ 667904 h 667904"/>
              <a:gd name="connsiteX3" fmla="*/ 0 w 1593453"/>
              <a:gd name="connsiteY3" fmla="*/ 667904 h 667904"/>
              <a:gd name="connsiteX4" fmla="*/ 0 w 1593453"/>
              <a:gd name="connsiteY4" fmla="*/ 0 h 667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453" h="667904">
                <a:moveTo>
                  <a:pt x="0" y="0"/>
                </a:moveTo>
                <a:lnTo>
                  <a:pt x="1593453" y="0"/>
                </a:lnTo>
                <a:lnTo>
                  <a:pt x="1593453" y="667904"/>
                </a:lnTo>
                <a:lnTo>
                  <a:pt x="0" y="667904"/>
                </a:lnTo>
                <a:lnTo>
                  <a:pt x="0"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3326" tIns="113792" rIns="113326" bIns="113792" numCol="1" spcCol="1270" anchor="ctr" anchorCtr="0">
            <a:noAutofit/>
          </a:bodyPr>
          <a:lstStyle/>
          <a:p>
            <a:pPr marL="0" lvl="0" indent="0" algn="ctr" defTabSz="711200">
              <a:lnSpc>
                <a:spcPct val="90000"/>
              </a:lnSpc>
              <a:spcBef>
                <a:spcPct val="0"/>
              </a:spcBef>
              <a:spcAft>
                <a:spcPct val="35000"/>
              </a:spcAft>
              <a:buNone/>
            </a:pPr>
            <a:r>
              <a:rPr lang="en-US" sz="1600" kern="1200" dirty="0"/>
              <a:t>Publish &amp; talk about</a:t>
            </a:r>
          </a:p>
        </p:txBody>
      </p:sp>
      <p:sp>
        <p:nvSpPr>
          <p:cNvPr id="14" name="Freeform: Shape 13">
            <a:extLst>
              <a:ext uri="{FF2B5EF4-FFF2-40B4-BE49-F238E27FC236}">
                <a16:creationId xmlns:a16="http://schemas.microsoft.com/office/drawing/2014/main" id="{2B297DBB-2C9A-97FB-4A3E-3C010778D071}"/>
              </a:ext>
            </a:extLst>
          </p:cNvPr>
          <p:cNvSpPr/>
          <p:nvPr/>
        </p:nvSpPr>
        <p:spPr>
          <a:xfrm>
            <a:off x="6860778" y="5638095"/>
            <a:ext cx="4780360" cy="667904"/>
          </a:xfrm>
          <a:custGeom>
            <a:avLst/>
            <a:gdLst>
              <a:gd name="connsiteX0" fmla="*/ 0 w 4780360"/>
              <a:gd name="connsiteY0" fmla="*/ 0 h 667904"/>
              <a:gd name="connsiteX1" fmla="*/ 4780360 w 4780360"/>
              <a:gd name="connsiteY1" fmla="*/ 0 h 667904"/>
              <a:gd name="connsiteX2" fmla="*/ 4780360 w 4780360"/>
              <a:gd name="connsiteY2" fmla="*/ 667904 h 667904"/>
              <a:gd name="connsiteX3" fmla="*/ 0 w 4780360"/>
              <a:gd name="connsiteY3" fmla="*/ 667904 h 667904"/>
              <a:gd name="connsiteX4" fmla="*/ 0 w 4780360"/>
              <a:gd name="connsiteY4" fmla="*/ 0 h 667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360" h="667904">
                <a:moveTo>
                  <a:pt x="0" y="0"/>
                </a:moveTo>
                <a:lnTo>
                  <a:pt x="4780360" y="0"/>
                </a:lnTo>
                <a:lnTo>
                  <a:pt x="4780360" y="667904"/>
                </a:lnTo>
                <a:lnTo>
                  <a:pt x="0" y="667904"/>
                </a:lnTo>
                <a:lnTo>
                  <a:pt x="0" y="0"/>
                </a:lnTo>
                <a:close/>
              </a:path>
            </a:pathLst>
          </a:cu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96968" tIns="203200" rIns="96968" bIns="203200" numCol="1" spcCol="1270" anchor="ctr" anchorCtr="0">
            <a:noAutofit/>
          </a:bodyPr>
          <a:lstStyle/>
          <a:p>
            <a:pPr marL="0" lvl="0" indent="0" algn="l" defTabSz="711200">
              <a:lnSpc>
                <a:spcPct val="90000"/>
              </a:lnSpc>
              <a:spcBef>
                <a:spcPct val="0"/>
              </a:spcBef>
              <a:spcAft>
                <a:spcPct val="35000"/>
              </a:spcAft>
              <a:buNone/>
            </a:pPr>
            <a:r>
              <a:rPr lang="en-US" sz="1600" kern="1200"/>
              <a:t>Publish &amp; talk about it </a:t>
            </a:r>
          </a:p>
        </p:txBody>
      </p:sp>
      <p:sp>
        <p:nvSpPr>
          <p:cNvPr id="15" name="Freeform: Shape 14">
            <a:extLst>
              <a:ext uri="{FF2B5EF4-FFF2-40B4-BE49-F238E27FC236}">
                <a16:creationId xmlns:a16="http://schemas.microsoft.com/office/drawing/2014/main" id="{F1EDB071-4ECC-6D11-9418-E8931C6C5430}"/>
              </a:ext>
            </a:extLst>
          </p:cNvPr>
          <p:cNvSpPr/>
          <p:nvPr/>
        </p:nvSpPr>
        <p:spPr>
          <a:xfrm>
            <a:off x="5267324" y="4620876"/>
            <a:ext cx="1593454" cy="1027237"/>
          </a:xfrm>
          <a:custGeom>
            <a:avLst/>
            <a:gdLst>
              <a:gd name="connsiteX0" fmla="*/ 0 w 1593453"/>
              <a:gd name="connsiteY0" fmla="*/ 359769 h 1027237"/>
              <a:gd name="connsiteX1" fmla="*/ 771046 w 1593453"/>
              <a:gd name="connsiteY1" fmla="*/ 359769 h 1027237"/>
              <a:gd name="connsiteX2" fmla="*/ 771046 w 1593453"/>
              <a:gd name="connsiteY2" fmla="*/ 154086 h 1027237"/>
              <a:gd name="connsiteX3" fmla="*/ 694003 w 1593453"/>
              <a:gd name="connsiteY3" fmla="*/ 154086 h 1027237"/>
              <a:gd name="connsiteX4" fmla="*/ 796727 w 1593453"/>
              <a:gd name="connsiteY4" fmla="*/ 0 h 1027237"/>
              <a:gd name="connsiteX5" fmla="*/ 899450 w 1593453"/>
              <a:gd name="connsiteY5" fmla="*/ 154086 h 1027237"/>
              <a:gd name="connsiteX6" fmla="*/ 822407 w 1593453"/>
              <a:gd name="connsiteY6" fmla="*/ 154086 h 1027237"/>
              <a:gd name="connsiteX7" fmla="*/ 822407 w 1593453"/>
              <a:gd name="connsiteY7" fmla="*/ 359769 h 1027237"/>
              <a:gd name="connsiteX8" fmla="*/ 1593453 w 1593453"/>
              <a:gd name="connsiteY8" fmla="*/ 359769 h 1027237"/>
              <a:gd name="connsiteX9" fmla="*/ 1593453 w 1593453"/>
              <a:gd name="connsiteY9" fmla="*/ 1027237 h 1027237"/>
              <a:gd name="connsiteX10" fmla="*/ 0 w 1593453"/>
              <a:gd name="connsiteY10" fmla="*/ 1027237 h 1027237"/>
              <a:gd name="connsiteX11" fmla="*/ 0 w 1593453"/>
              <a:gd name="connsiteY11" fmla="*/ 359769 h 102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93453" h="1027237">
                <a:moveTo>
                  <a:pt x="1593453" y="667468"/>
                </a:moveTo>
                <a:lnTo>
                  <a:pt x="822407" y="667468"/>
                </a:lnTo>
                <a:lnTo>
                  <a:pt x="822407" y="873150"/>
                </a:lnTo>
                <a:lnTo>
                  <a:pt x="899450" y="873150"/>
                </a:lnTo>
                <a:lnTo>
                  <a:pt x="796726" y="1027236"/>
                </a:lnTo>
                <a:lnTo>
                  <a:pt x="694003" y="873150"/>
                </a:lnTo>
                <a:lnTo>
                  <a:pt x="771046" y="873150"/>
                </a:lnTo>
                <a:lnTo>
                  <a:pt x="771046" y="667468"/>
                </a:lnTo>
                <a:lnTo>
                  <a:pt x="0" y="667468"/>
                </a:lnTo>
                <a:lnTo>
                  <a:pt x="0" y="1"/>
                </a:lnTo>
                <a:lnTo>
                  <a:pt x="1593453" y="1"/>
                </a:lnTo>
                <a:lnTo>
                  <a:pt x="1593453" y="667468"/>
                </a:lnTo>
                <a:close/>
              </a:path>
            </a:pathLst>
          </a:custGeom>
        </p:spPr>
        <p:style>
          <a:lnRef idx="2">
            <a:schemeClr val="accent2">
              <a:hueOff val="1538576"/>
              <a:satOff val="1641"/>
              <a:lumOff val="510"/>
              <a:alphaOff val="0"/>
            </a:schemeClr>
          </a:lnRef>
          <a:fillRef idx="1">
            <a:schemeClr val="accent2">
              <a:hueOff val="1538576"/>
              <a:satOff val="1641"/>
              <a:lumOff val="510"/>
              <a:alphaOff val="0"/>
            </a:schemeClr>
          </a:fillRef>
          <a:effectRef idx="0">
            <a:schemeClr val="accent2">
              <a:hueOff val="1538576"/>
              <a:satOff val="1641"/>
              <a:lumOff val="510"/>
              <a:alphaOff val="0"/>
            </a:schemeClr>
          </a:effectRef>
          <a:fontRef idx="minor">
            <a:schemeClr val="lt1"/>
          </a:fontRef>
        </p:style>
        <p:txBody>
          <a:bodyPr spcFirstLastPara="0" vert="horz" wrap="square" lIns="113327" tIns="113792" rIns="113326" bIns="473325" numCol="1" spcCol="1270" anchor="ctr" anchorCtr="0">
            <a:noAutofit/>
          </a:bodyPr>
          <a:lstStyle/>
          <a:p>
            <a:pPr marL="0" lvl="0" indent="0" algn="ctr" defTabSz="711200">
              <a:lnSpc>
                <a:spcPct val="90000"/>
              </a:lnSpc>
              <a:spcBef>
                <a:spcPct val="0"/>
              </a:spcBef>
              <a:spcAft>
                <a:spcPct val="35000"/>
              </a:spcAft>
              <a:buNone/>
            </a:pPr>
            <a:r>
              <a:rPr lang="en-US" sz="1600" kern="1200"/>
              <a:t>Make</a:t>
            </a:r>
          </a:p>
        </p:txBody>
      </p:sp>
      <p:sp>
        <p:nvSpPr>
          <p:cNvPr id="21" name="Freeform: Shape 20">
            <a:extLst>
              <a:ext uri="{FF2B5EF4-FFF2-40B4-BE49-F238E27FC236}">
                <a16:creationId xmlns:a16="http://schemas.microsoft.com/office/drawing/2014/main" id="{1F18F67B-8BA8-23FC-18DE-356285C8CEF9}"/>
              </a:ext>
            </a:extLst>
          </p:cNvPr>
          <p:cNvSpPr/>
          <p:nvPr/>
        </p:nvSpPr>
        <p:spPr>
          <a:xfrm>
            <a:off x="6860778" y="4620876"/>
            <a:ext cx="4780360" cy="667704"/>
          </a:xfrm>
          <a:custGeom>
            <a:avLst/>
            <a:gdLst>
              <a:gd name="connsiteX0" fmla="*/ 0 w 4780360"/>
              <a:gd name="connsiteY0" fmla="*/ 0 h 667704"/>
              <a:gd name="connsiteX1" fmla="*/ 4780360 w 4780360"/>
              <a:gd name="connsiteY1" fmla="*/ 0 h 667704"/>
              <a:gd name="connsiteX2" fmla="*/ 4780360 w 4780360"/>
              <a:gd name="connsiteY2" fmla="*/ 667704 h 667704"/>
              <a:gd name="connsiteX3" fmla="*/ 0 w 4780360"/>
              <a:gd name="connsiteY3" fmla="*/ 667704 h 667704"/>
              <a:gd name="connsiteX4" fmla="*/ 0 w 4780360"/>
              <a:gd name="connsiteY4" fmla="*/ 0 h 667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360" h="667704">
                <a:moveTo>
                  <a:pt x="0" y="0"/>
                </a:moveTo>
                <a:lnTo>
                  <a:pt x="4780360" y="0"/>
                </a:lnTo>
                <a:lnTo>
                  <a:pt x="4780360" y="667704"/>
                </a:lnTo>
                <a:lnTo>
                  <a:pt x="0" y="667704"/>
                </a:lnTo>
                <a:lnTo>
                  <a:pt x="0" y="0"/>
                </a:lnTo>
                <a:close/>
              </a:path>
            </a:pathLst>
          </a:custGeom>
        </p:spPr>
        <p:style>
          <a:lnRef idx="2">
            <a:schemeClr val="accent2">
              <a:tint val="40000"/>
              <a:alpha val="90000"/>
              <a:hueOff val="1609231"/>
              <a:satOff val="2842"/>
              <a:lumOff val="261"/>
              <a:alphaOff val="0"/>
            </a:schemeClr>
          </a:lnRef>
          <a:fillRef idx="1">
            <a:schemeClr val="accent2">
              <a:tint val="40000"/>
              <a:alpha val="90000"/>
              <a:hueOff val="1609231"/>
              <a:satOff val="2842"/>
              <a:lumOff val="261"/>
              <a:alphaOff val="0"/>
            </a:schemeClr>
          </a:fillRef>
          <a:effectRef idx="0">
            <a:schemeClr val="accent2">
              <a:tint val="40000"/>
              <a:alpha val="90000"/>
              <a:hueOff val="1609231"/>
              <a:satOff val="2842"/>
              <a:lumOff val="261"/>
              <a:alphaOff val="0"/>
            </a:schemeClr>
          </a:effectRef>
          <a:fontRef idx="minor">
            <a:schemeClr val="dk1">
              <a:hueOff val="0"/>
              <a:satOff val="0"/>
              <a:lumOff val="0"/>
              <a:alphaOff val="0"/>
            </a:schemeClr>
          </a:fontRef>
        </p:style>
        <p:txBody>
          <a:bodyPr spcFirstLastPara="0" vert="horz" wrap="square" lIns="96968" tIns="203200" rIns="96968" bIns="203200" numCol="1" spcCol="1270" anchor="ctr" anchorCtr="0">
            <a:noAutofit/>
          </a:bodyPr>
          <a:lstStyle/>
          <a:p>
            <a:pPr marL="0" lvl="0" indent="0" algn="l" defTabSz="711200">
              <a:lnSpc>
                <a:spcPct val="90000"/>
              </a:lnSpc>
              <a:spcBef>
                <a:spcPct val="0"/>
              </a:spcBef>
              <a:spcAft>
                <a:spcPct val="35000"/>
              </a:spcAft>
              <a:buNone/>
            </a:pPr>
            <a:r>
              <a:rPr lang="en-US" sz="1600" kern="1200"/>
              <a:t>Make it end to end </a:t>
            </a:r>
          </a:p>
        </p:txBody>
      </p:sp>
      <p:sp>
        <p:nvSpPr>
          <p:cNvPr id="23" name="Freeform: Shape 22">
            <a:extLst>
              <a:ext uri="{FF2B5EF4-FFF2-40B4-BE49-F238E27FC236}">
                <a16:creationId xmlns:a16="http://schemas.microsoft.com/office/drawing/2014/main" id="{CFFB697B-7F46-8BE7-838A-4BCBEC0B3498}"/>
              </a:ext>
            </a:extLst>
          </p:cNvPr>
          <p:cNvSpPr/>
          <p:nvPr/>
        </p:nvSpPr>
        <p:spPr>
          <a:xfrm>
            <a:off x="5267325" y="3603657"/>
            <a:ext cx="1593453" cy="1027237"/>
          </a:xfrm>
          <a:custGeom>
            <a:avLst/>
            <a:gdLst>
              <a:gd name="connsiteX0" fmla="*/ 0 w 1593453"/>
              <a:gd name="connsiteY0" fmla="*/ 359769 h 1027237"/>
              <a:gd name="connsiteX1" fmla="*/ 771046 w 1593453"/>
              <a:gd name="connsiteY1" fmla="*/ 359769 h 1027237"/>
              <a:gd name="connsiteX2" fmla="*/ 771046 w 1593453"/>
              <a:gd name="connsiteY2" fmla="*/ 154086 h 1027237"/>
              <a:gd name="connsiteX3" fmla="*/ 694003 w 1593453"/>
              <a:gd name="connsiteY3" fmla="*/ 154086 h 1027237"/>
              <a:gd name="connsiteX4" fmla="*/ 796727 w 1593453"/>
              <a:gd name="connsiteY4" fmla="*/ 0 h 1027237"/>
              <a:gd name="connsiteX5" fmla="*/ 899450 w 1593453"/>
              <a:gd name="connsiteY5" fmla="*/ 154086 h 1027237"/>
              <a:gd name="connsiteX6" fmla="*/ 822407 w 1593453"/>
              <a:gd name="connsiteY6" fmla="*/ 154086 h 1027237"/>
              <a:gd name="connsiteX7" fmla="*/ 822407 w 1593453"/>
              <a:gd name="connsiteY7" fmla="*/ 359769 h 1027237"/>
              <a:gd name="connsiteX8" fmla="*/ 1593453 w 1593453"/>
              <a:gd name="connsiteY8" fmla="*/ 359769 h 1027237"/>
              <a:gd name="connsiteX9" fmla="*/ 1593453 w 1593453"/>
              <a:gd name="connsiteY9" fmla="*/ 1027237 h 1027237"/>
              <a:gd name="connsiteX10" fmla="*/ 0 w 1593453"/>
              <a:gd name="connsiteY10" fmla="*/ 1027237 h 1027237"/>
              <a:gd name="connsiteX11" fmla="*/ 0 w 1593453"/>
              <a:gd name="connsiteY11" fmla="*/ 359769 h 102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93453" h="1027237">
                <a:moveTo>
                  <a:pt x="1593453" y="667468"/>
                </a:moveTo>
                <a:lnTo>
                  <a:pt x="822407" y="667468"/>
                </a:lnTo>
                <a:lnTo>
                  <a:pt x="822407" y="873150"/>
                </a:lnTo>
                <a:lnTo>
                  <a:pt x="899450" y="873150"/>
                </a:lnTo>
                <a:lnTo>
                  <a:pt x="796726" y="1027236"/>
                </a:lnTo>
                <a:lnTo>
                  <a:pt x="694003" y="873150"/>
                </a:lnTo>
                <a:lnTo>
                  <a:pt x="771046" y="873150"/>
                </a:lnTo>
                <a:lnTo>
                  <a:pt x="771046" y="667468"/>
                </a:lnTo>
                <a:lnTo>
                  <a:pt x="0" y="667468"/>
                </a:lnTo>
                <a:lnTo>
                  <a:pt x="0" y="1"/>
                </a:lnTo>
                <a:lnTo>
                  <a:pt x="1593453" y="1"/>
                </a:lnTo>
                <a:lnTo>
                  <a:pt x="1593453" y="667468"/>
                </a:lnTo>
                <a:close/>
              </a:path>
            </a:pathLst>
          </a:custGeom>
        </p:spPr>
        <p:style>
          <a:lnRef idx="2">
            <a:schemeClr val="accent2">
              <a:hueOff val="3077152"/>
              <a:satOff val="3282"/>
              <a:lumOff val="1020"/>
              <a:alphaOff val="0"/>
            </a:schemeClr>
          </a:lnRef>
          <a:fillRef idx="1">
            <a:schemeClr val="accent2">
              <a:hueOff val="3077152"/>
              <a:satOff val="3282"/>
              <a:lumOff val="1020"/>
              <a:alphaOff val="0"/>
            </a:schemeClr>
          </a:fillRef>
          <a:effectRef idx="0">
            <a:schemeClr val="accent2">
              <a:hueOff val="3077152"/>
              <a:satOff val="3282"/>
              <a:lumOff val="1020"/>
              <a:alphaOff val="0"/>
            </a:schemeClr>
          </a:effectRef>
          <a:fontRef idx="minor">
            <a:schemeClr val="lt1"/>
          </a:fontRef>
        </p:style>
        <p:txBody>
          <a:bodyPr spcFirstLastPara="0" vert="horz" wrap="square" lIns="113326" tIns="113792" rIns="113326" bIns="473325" numCol="1" spcCol="1270" anchor="ctr" anchorCtr="0">
            <a:noAutofit/>
          </a:bodyPr>
          <a:lstStyle/>
          <a:p>
            <a:pPr marL="0" lvl="0" indent="0" algn="ctr" defTabSz="711200">
              <a:lnSpc>
                <a:spcPct val="90000"/>
              </a:lnSpc>
              <a:spcBef>
                <a:spcPct val="0"/>
              </a:spcBef>
              <a:spcAft>
                <a:spcPct val="35000"/>
              </a:spcAft>
              <a:buNone/>
            </a:pPr>
            <a:r>
              <a:rPr lang="en-US" sz="1600" kern="1200"/>
              <a:t>Collect</a:t>
            </a:r>
          </a:p>
        </p:txBody>
      </p:sp>
      <p:sp>
        <p:nvSpPr>
          <p:cNvPr id="24" name="Freeform: Shape 23">
            <a:extLst>
              <a:ext uri="{FF2B5EF4-FFF2-40B4-BE49-F238E27FC236}">
                <a16:creationId xmlns:a16="http://schemas.microsoft.com/office/drawing/2014/main" id="{CDEF10EA-69ED-245E-2C0F-21CD3A269BF5}"/>
              </a:ext>
            </a:extLst>
          </p:cNvPr>
          <p:cNvSpPr/>
          <p:nvPr/>
        </p:nvSpPr>
        <p:spPr>
          <a:xfrm>
            <a:off x="6860778" y="3603657"/>
            <a:ext cx="4780360" cy="667704"/>
          </a:xfrm>
          <a:custGeom>
            <a:avLst/>
            <a:gdLst>
              <a:gd name="connsiteX0" fmla="*/ 0 w 4780360"/>
              <a:gd name="connsiteY0" fmla="*/ 0 h 667704"/>
              <a:gd name="connsiteX1" fmla="*/ 4780360 w 4780360"/>
              <a:gd name="connsiteY1" fmla="*/ 0 h 667704"/>
              <a:gd name="connsiteX2" fmla="*/ 4780360 w 4780360"/>
              <a:gd name="connsiteY2" fmla="*/ 667704 h 667704"/>
              <a:gd name="connsiteX3" fmla="*/ 0 w 4780360"/>
              <a:gd name="connsiteY3" fmla="*/ 667704 h 667704"/>
              <a:gd name="connsiteX4" fmla="*/ 0 w 4780360"/>
              <a:gd name="connsiteY4" fmla="*/ 0 h 667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360" h="667704">
                <a:moveTo>
                  <a:pt x="0" y="0"/>
                </a:moveTo>
                <a:lnTo>
                  <a:pt x="4780360" y="0"/>
                </a:lnTo>
                <a:lnTo>
                  <a:pt x="4780360" y="667704"/>
                </a:lnTo>
                <a:lnTo>
                  <a:pt x="0" y="667704"/>
                </a:lnTo>
                <a:lnTo>
                  <a:pt x="0" y="0"/>
                </a:lnTo>
                <a:close/>
              </a:path>
            </a:pathLst>
          </a:custGeom>
        </p:spPr>
        <p:style>
          <a:lnRef idx="2">
            <a:schemeClr val="accent2">
              <a:tint val="40000"/>
              <a:alpha val="90000"/>
              <a:hueOff val="3218461"/>
              <a:satOff val="5685"/>
              <a:lumOff val="522"/>
              <a:alphaOff val="0"/>
            </a:schemeClr>
          </a:lnRef>
          <a:fillRef idx="1">
            <a:schemeClr val="accent2">
              <a:tint val="40000"/>
              <a:alpha val="90000"/>
              <a:hueOff val="3218461"/>
              <a:satOff val="5685"/>
              <a:lumOff val="522"/>
              <a:alphaOff val="0"/>
            </a:schemeClr>
          </a:fillRef>
          <a:effectRef idx="0">
            <a:schemeClr val="accent2">
              <a:tint val="40000"/>
              <a:alpha val="90000"/>
              <a:hueOff val="3218461"/>
              <a:satOff val="5685"/>
              <a:lumOff val="522"/>
              <a:alphaOff val="0"/>
            </a:schemeClr>
          </a:effectRef>
          <a:fontRef idx="minor">
            <a:schemeClr val="dk1">
              <a:hueOff val="0"/>
              <a:satOff val="0"/>
              <a:lumOff val="0"/>
              <a:alphaOff val="0"/>
            </a:schemeClr>
          </a:fontRef>
        </p:style>
        <p:txBody>
          <a:bodyPr spcFirstLastPara="0" vert="horz" wrap="square" lIns="96968" tIns="203200" rIns="96968" bIns="203200" numCol="1" spcCol="1270" anchor="ctr" anchorCtr="0">
            <a:noAutofit/>
          </a:bodyPr>
          <a:lstStyle/>
          <a:p>
            <a:pPr marL="0" lvl="0" indent="0" algn="l" defTabSz="711200">
              <a:lnSpc>
                <a:spcPct val="90000"/>
              </a:lnSpc>
              <a:spcBef>
                <a:spcPct val="0"/>
              </a:spcBef>
              <a:spcAft>
                <a:spcPct val="35000"/>
              </a:spcAft>
              <a:buNone/>
            </a:pPr>
            <a:r>
              <a:rPr lang="en-US" sz="1600" kern="1200"/>
              <a:t>Collect data</a:t>
            </a:r>
          </a:p>
        </p:txBody>
      </p:sp>
      <p:sp>
        <p:nvSpPr>
          <p:cNvPr id="25" name="Freeform: Shape 24">
            <a:extLst>
              <a:ext uri="{FF2B5EF4-FFF2-40B4-BE49-F238E27FC236}">
                <a16:creationId xmlns:a16="http://schemas.microsoft.com/office/drawing/2014/main" id="{8FAFD4D9-F2B3-294E-F1A7-992F4C94C4C0}"/>
              </a:ext>
            </a:extLst>
          </p:cNvPr>
          <p:cNvSpPr/>
          <p:nvPr/>
        </p:nvSpPr>
        <p:spPr>
          <a:xfrm>
            <a:off x="5267325" y="2586437"/>
            <a:ext cx="1593454" cy="1027237"/>
          </a:xfrm>
          <a:custGeom>
            <a:avLst/>
            <a:gdLst>
              <a:gd name="connsiteX0" fmla="*/ 0 w 1593453"/>
              <a:gd name="connsiteY0" fmla="*/ 359769 h 1027237"/>
              <a:gd name="connsiteX1" fmla="*/ 771046 w 1593453"/>
              <a:gd name="connsiteY1" fmla="*/ 359769 h 1027237"/>
              <a:gd name="connsiteX2" fmla="*/ 771046 w 1593453"/>
              <a:gd name="connsiteY2" fmla="*/ 154086 h 1027237"/>
              <a:gd name="connsiteX3" fmla="*/ 694003 w 1593453"/>
              <a:gd name="connsiteY3" fmla="*/ 154086 h 1027237"/>
              <a:gd name="connsiteX4" fmla="*/ 796727 w 1593453"/>
              <a:gd name="connsiteY4" fmla="*/ 0 h 1027237"/>
              <a:gd name="connsiteX5" fmla="*/ 899450 w 1593453"/>
              <a:gd name="connsiteY5" fmla="*/ 154086 h 1027237"/>
              <a:gd name="connsiteX6" fmla="*/ 822407 w 1593453"/>
              <a:gd name="connsiteY6" fmla="*/ 154086 h 1027237"/>
              <a:gd name="connsiteX7" fmla="*/ 822407 w 1593453"/>
              <a:gd name="connsiteY7" fmla="*/ 359769 h 1027237"/>
              <a:gd name="connsiteX8" fmla="*/ 1593453 w 1593453"/>
              <a:gd name="connsiteY8" fmla="*/ 359769 h 1027237"/>
              <a:gd name="connsiteX9" fmla="*/ 1593453 w 1593453"/>
              <a:gd name="connsiteY9" fmla="*/ 1027237 h 1027237"/>
              <a:gd name="connsiteX10" fmla="*/ 0 w 1593453"/>
              <a:gd name="connsiteY10" fmla="*/ 1027237 h 1027237"/>
              <a:gd name="connsiteX11" fmla="*/ 0 w 1593453"/>
              <a:gd name="connsiteY11" fmla="*/ 359769 h 102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93453" h="1027237">
                <a:moveTo>
                  <a:pt x="1593453" y="667468"/>
                </a:moveTo>
                <a:lnTo>
                  <a:pt x="822407" y="667468"/>
                </a:lnTo>
                <a:lnTo>
                  <a:pt x="822407" y="873150"/>
                </a:lnTo>
                <a:lnTo>
                  <a:pt x="899450" y="873150"/>
                </a:lnTo>
                <a:lnTo>
                  <a:pt x="796726" y="1027236"/>
                </a:lnTo>
                <a:lnTo>
                  <a:pt x="694003" y="873150"/>
                </a:lnTo>
                <a:lnTo>
                  <a:pt x="771046" y="873150"/>
                </a:lnTo>
                <a:lnTo>
                  <a:pt x="771046" y="667468"/>
                </a:lnTo>
                <a:lnTo>
                  <a:pt x="0" y="667468"/>
                </a:lnTo>
                <a:lnTo>
                  <a:pt x="0" y="1"/>
                </a:lnTo>
                <a:lnTo>
                  <a:pt x="1593453" y="1"/>
                </a:lnTo>
                <a:lnTo>
                  <a:pt x="1593453" y="667468"/>
                </a:lnTo>
                <a:close/>
              </a:path>
            </a:pathLst>
          </a:custGeom>
        </p:spPr>
        <p:style>
          <a:lnRef idx="2">
            <a:schemeClr val="accent2">
              <a:hueOff val="4615728"/>
              <a:satOff val="4923"/>
              <a:lumOff val="1531"/>
              <a:alphaOff val="0"/>
            </a:schemeClr>
          </a:lnRef>
          <a:fillRef idx="1">
            <a:schemeClr val="accent2">
              <a:hueOff val="4615728"/>
              <a:satOff val="4923"/>
              <a:lumOff val="1531"/>
              <a:alphaOff val="0"/>
            </a:schemeClr>
          </a:fillRef>
          <a:effectRef idx="0">
            <a:schemeClr val="accent2">
              <a:hueOff val="4615728"/>
              <a:satOff val="4923"/>
              <a:lumOff val="1531"/>
              <a:alphaOff val="0"/>
            </a:schemeClr>
          </a:effectRef>
          <a:fontRef idx="minor">
            <a:schemeClr val="lt1"/>
          </a:fontRef>
        </p:style>
        <p:txBody>
          <a:bodyPr spcFirstLastPara="0" vert="horz" wrap="square" lIns="113326" tIns="113792" rIns="113327" bIns="473325" numCol="1" spcCol="1270" anchor="ctr" anchorCtr="0">
            <a:noAutofit/>
          </a:bodyPr>
          <a:lstStyle/>
          <a:p>
            <a:pPr marL="0" lvl="0" indent="0" algn="ctr" defTabSz="711200">
              <a:lnSpc>
                <a:spcPct val="90000"/>
              </a:lnSpc>
              <a:spcBef>
                <a:spcPct val="0"/>
              </a:spcBef>
              <a:spcAft>
                <a:spcPct val="35000"/>
              </a:spcAft>
              <a:buNone/>
            </a:pPr>
            <a:r>
              <a:rPr lang="en-US" sz="1600" kern="1200"/>
              <a:t>Select</a:t>
            </a:r>
          </a:p>
        </p:txBody>
      </p:sp>
      <p:sp>
        <p:nvSpPr>
          <p:cNvPr id="26" name="Freeform: Shape 25">
            <a:extLst>
              <a:ext uri="{FF2B5EF4-FFF2-40B4-BE49-F238E27FC236}">
                <a16:creationId xmlns:a16="http://schemas.microsoft.com/office/drawing/2014/main" id="{A65698BE-0CEE-3CB2-92F1-D3EC210CCF7B}"/>
              </a:ext>
            </a:extLst>
          </p:cNvPr>
          <p:cNvSpPr/>
          <p:nvPr/>
        </p:nvSpPr>
        <p:spPr>
          <a:xfrm>
            <a:off x="6860778" y="2586437"/>
            <a:ext cx="4780360" cy="667704"/>
          </a:xfrm>
          <a:custGeom>
            <a:avLst/>
            <a:gdLst>
              <a:gd name="connsiteX0" fmla="*/ 0 w 4780360"/>
              <a:gd name="connsiteY0" fmla="*/ 0 h 667704"/>
              <a:gd name="connsiteX1" fmla="*/ 4780360 w 4780360"/>
              <a:gd name="connsiteY1" fmla="*/ 0 h 667704"/>
              <a:gd name="connsiteX2" fmla="*/ 4780360 w 4780360"/>
              <a:gd name="connsiteY2" fmla="*/ 667704 h 667704"/>
              <a:gd name="connsiteX3" fmla="*/ 0 w 4780360"/>
              <a:gd name="connsiteY3" fmla="*/ 667704 h 667704"/>
              <a:gd name="connsiteX4" fmla="*/ 0 w 4780360"/>
              <a:gd name="connsiteY4" fmla="*/ 0 h 667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360" h="667704">
                <a:moveTo>
                  <a:pt x="0" y="0"/>
                </a:moveTo>
                <a:lnTo>
                  <a:pt x="4780360" y="0"/>
                </a:lnTo>
                <a:lnTo>
                  <a:pt x="4780360" y="667704"/>
                </a:lnTo>
                <a:lnTo>
                  <a:pt x="0" y="667704"/>
                </a:lnTo>
                <a:lnTo>
                  <a:pt x="0" y="0"/>
                </a:lnTo>
                <a:close/>
              </a:path>
            </a:pathLst>
          </a:custGeom>
        </p:spPr>
        <p:style>
          <a:lnRef idx="2">
            <a:schemeClr val="accent2">
              <a:tint val="40000"/>
              <a:alpha val="90000"/>
              <a:hueOff val="4827692"/>
              <a:satOff val="8527"/>
              <a:lumOff val="783"/>
              <a:alphaOff val="0"/>
            </a:schemeClr>
          </a:lnRef>
          <a:fillRef idx="1">
            <a:schemeClr val="accent2">
              <a:tint val="40000"/>
              <a:alpha val="90000"/>
              <a:hueOff val="4827692"/>
              <a:satOff val="8527"/>
              <a:lumOff val="783"/>
              <a:alphaOff val="0"/>
            </a:schemeClr>
          </a:fillRef>
          <a:effectRef idx="0">
            <a:schemeClr val="accent2">
              <a:tint val="40000"/>
              <a:alpha val="90000"/>
              <a:hueOff val="4827692"/>
              <a:satOff val="8527"/>
              <a:lumOff val="783"/>
              <a:alphaOff val="0"/>
            </a:schemeClr>
          </a:effectRef>
          <a:fontRef idx="minor">
            <a:schemeClr val="dk1">
              <a:hueOff val="0"/>
              <a:satOff val="0"/>
              <a:lumOff val="0"/>
              <a:alphaOff val="0"/>
            </a:schemeClr>
          </a:fontRef>
        </p:style>
        <p:txBody>
          <a:bodyPr spcFirstLastPara="0" vert="horz" wrap="square" lIns="96968" tIns="203200" rIns="96968" bIns="203200" numCol="1" spcCol="1270" anchor="ctr" anchorCtr="0">
            <a:noAutofit/>
          </a:bodyPr>
          <a:lstStyle/>
          <a:p>
            <a:pPr marL="0" lvl="0" indent="0" algn="l" defTabSz="711200">
              <a:lnSpc>
                <a:spcPct val="90000"/>
              </a:lnSpc>
              <a:spcBef>
                <a:spcPct val="0"/>
              </a:spcBef>
              <a:spcAft>
                <a:spcPct val="35000"/>
              </a:spcAft>
              <a:buNone/>
            </a:pPr>
            <a:r>
              <a:rPr lang="en-US" sz="1600" kern="1200"/>
              <a:t>Select one case study </a:t>
            </a:r>
          </a:p>
        </p:txBody>
      </p:sp>
      <p:sp>
        <p:nvSpPr>
          <p:cNvPr id="27" name="Freeform: Shape 26">
            <a:extLst>
              <a:ext uri="{FF2B5EF4-FFF2-40B4-BE49-F238E27FC236}">
                <a16:creationId xmlns:a16="http://schemas.microsoft.com/office/drawing/2014/main" id="{96A12DFB-9DB6-7217-E45F-E39FB54ECE85}"/>
              </a:ext>
            </a:extLst>
          </p:cNvPr>
          <p:cNvSpPr/>
          <p:nvPr/>
        </p:nvSpPr>
        <p:spPr>
          <a:xfrm>
            <a:off x="5267325" y="1569218"/>
            <a:ext cx="1593453" cy="1027238"/>
          </a:xfrm>
          <a:custGeom>
            <a:avLst/>
            <a:gdLst>
              <a:gd name="connsiteX0" fmla="*/ 0 w 1593453"/>
              <a:gd name="connsiteY0" fmla="*/ 359769 h 1027237"/>
              <a:gd name="connsiteX1" fmla="*/ 771046 w 1593453"/>
              <a:gd name="connsiteY1" fmla="*/ 359769 h 1027237"/>
              <a:gd name="connsiteX2" fmla="*/ 771046 w 1593453"/>
              <a:gd name="connsiteY2" fmla="*/ 154086 h 1027237"/>
              <a:gd name="connsiteX3" fmla="*/ 694003 w 1593453"/>
              <a:gd name="connsiteY3" fmla="*/ 154086 h 1027237"/>
              <a:gd name="connsiteX4" fmla="*/ 796727 w 1593453"/>
              <a:gd name="connsiteY4" fmla="*/ 0 h 1027237"/>
              <a:gd name="connsiteX5" fmla="*/ 899450 w 1593453"/>
              <a:gd name="connsiteY5" fmla="*/ 154086 h 1027237"/>
              <a:gd name="connsiteX6" fmla="*/ 822407 w 1593453"/>
              <a:gd name="connsiteY6" fmla="*/ 154086 h 1027237"/>
              <a:gd name="connsiteX7" fmla="*/ 822407 w 1593453"/>
              <a:gd name="connsiteY7" fmla="*/ 359769 h 1027237"/>
              <a:gd name="connsiteX8" fmla="*/ 1593453 w 1593453"/>
              <a:gd name="connsiteY8" fmla="*/ 359769 h 1027237"/>
              <a:gd name="connsiteX9" fmla="*/ 1593453 w 1593453"/>
              <a:gd name="connsiteY9" fmla="*/ 1027237 h 1027237"/>
              <a:gd name="connsiteX10" fmla="*/ 0 w 1593453"/>
              <a:gd name="connsiteY10" fmla="*/ 1027237 h 1027237"/>
              <a:gd name="connsiteX11" fmla="*/ 0 w 1593453"/>
              <a:gd name="connsiteY11" fmla="*/ 359769 h 102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93453" h="1027237">
                <a:moveTo>
                  <a:pt x="1593453" y="667468"/>
                </a:moveTo>
                <a:lnTo>
                  <a:pt x="822407" y="667468"/>
                </a:lnTo>
                <a:lnTo>
                  <a:pt x="822407" y="873150"/>
                </a:lnTo>
                <a:lnTo>
                  <a:pt x="899450" y="873150"/>
                </a:lnTo>
                <a:lnTo>
                  <a:pt x="796726" y="1027236"/>
                </a:lnTo>
                <a:lnTo>
                  <a:pt x="694003" y="873150"/>
                </a:lnTo>
                <a:lnTo>
                  <a:pt x="771046" y="873150"/>
                </a:lnTo>
                <a:lnTo>
                  <a:pt x="771046" y="667468"/>
                </a:lnTo>
                <a:lnTo>
                  <a:pt x="0" y="667468"/>
                </a:lnTo>
                <a:lnTo>
                  <a:pt x="0" y="1"/>
                </a:lnTo>
                <a:lnTo>
                  <a:pt x="1593453" y="1"/>
                </a:lnTo>
                <a:lnTo>
                  <a:pt x="1593453" y="667468"/>
                </a:lnTo>
                <a:close/>
              </a:path>
            </a:pathLst>
          </a:custGeom>
        </p:spPr>
        <p:style>
          <a:lnRef idx="2">
            <a:schemeClr val="accent2">
              <a:hueOff val="6154304"/>
              <a:satOff val="6564"/>
              <a:lumOff val="2041"/>
              <a:alphaOff val="0"/>
            </a:schemeClr>
          </a:lnRef>
          <a:fillRef idx="1">
            <a:schemeClr val="accent2">
              <a:hueOff val="6154304"/>
              <a:satOff val="6564"/>
              <a:lumOff val="2041"/>
              <a:alphaOff val="0"/>
            </a:schemeClr>
          </a:fillRef>
          <a:effectRef idx="0">
            <a:schemeClr val="accent2">
              <a:hueOff val="6154304"/>
              <a:satOff val="6564"/>
              <a:lumOff val="2041"/>
              <a:alphaOff val="0"/>
            </a:schemeClr>
          </a:effectRef>
          <a:fontRef idx="minor">
            <a:schemeClr val="lt1"/>
          </a:fontRef>
        </p:style>
        <p:txBody>
          <a:bodyPr spcFirstLastPara="0" vert="horz" wrap="square" lIns="113326" tIns="113792" rIns="113326" bIns="473326" numCol="1" spcCol="1270" anchor="ctr" anchorCtr="0">
            <a:noAutofit/>
          </a:bodyPr>
          <a:lstStyle/>
          <a:p>
            <a:pPr marL="0" lvl="0" indent="0" algn="ctr" defTabSz="711200">
              <a:lnSpc>
                <a:spcPct val="90000"/>
              </a:lnSpc>
              <a:spcBef>
                <a:spcPct val="0"/>
              </a:spcBef>
              <a:spcAft>
                <a:spcPct val="35000"/>
              </a:spcAft>
              <a:buNone/>
            </a:pPr>
            <a:r>
              <a:rPr lang="en-US" sz="1600" kern="1200"/>
              <a:t>Define</a:t>
            </a:r>
          </a:p>
        </p:txBody>
      </p:sp>
      <p:sp>
        <p:nvSpPr>
          <p:cNvPr id="28" name="Freeform: Shape 27">
            <a:extLst>
              <a:ext uri="{FF2B5EF4-FFF2-40B4-BE49-F238E27FC236}">
                <a16:creationId xmlns:a16="http://schemas.microsoft.com/office/drawing/2014/main" id="{74AB8108-408B-D637-5530-AB77B8B609F9}"/>
              </a:ext>
            </a:extLst>
          </p:cNvPr>
          <p:cNvSpPr/>
          <p:nvPr/>
        </p:nvSpPr>
        <p:spPr>
          <a:xfrm>
            <a:off x="6860778" y="1569218"/>
            <a:ext cx="4780360" cy="667704"/>
          </a:xfrm>
          <a:custGeom>
            <a:avLst/>
            <a:gdLst>
              <a:gd name="connsiteX0" fmla="*/ 0 w 4780360"/>
              <a:gd name="connsiteY0" fmla="*/ 0 h 667704"/>
              <a:gd name="connsiteX1" fmla="*/ 4780360 w 4780360"/>
              <a:gd name="connsiteY1" fmla="*/ 0 h 667704"/>
              <a:gd name="connsiteX2" fmla="*/ 4780360 w 4780360"/>
              <a:gd name="connsiteY2" fmla="*/ 667704 h 667704"/>
              <a:gd name="connsiteX3" fmla="*/ 0 w 4780360"/>
              <a:gd name="connsiteY3" fmla="*/ 667704 h 667704"/>
              <a:gd name="connsiteX4" fmla="*/ 0 w 4780360"/>
              <a:gd name="connsiteY4" fmla="*/ 0 h 667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360" h="667704">
                <a:moveTo>
                  <a:pt x="0" y="0"/>
                </a:moveTo>
                <a:lnTo>
                  <a:pt x="4780360" y="0"/>
                </a:lnTo>
                <a:lnTo>
                  <a:pt x="4780360" y="667704"/>
                </a:lnTo>
                <a:lnTo>
                  <a:pt x="0" y="667704"/>
                </a:lnTo>
                <a:lnTo>
                  <a:pt x="0" y="0"/>
                </a:lnTo>
                <a:close/>
              </a:path>
            </a:pathLst>
          </a:custGeom>
        </p:spPr>
        <p:style>
          <a:lnRef idx="2">
            <a:schemeClr val="accent2">
              <a:tint val="40000"/>
              <a:alpha val="90000"/>
              <a:hueOff val="6436923"/>
              <a:satOff val="11370"/>
              <a:lumOff val="1044"/>
              <a:alphaOff val="0"/>
            </a:schemeClr>
          </a:lnRef>
          <a:fillRef idx="1">
            <a:schemeClr val="accent2">
              <a:tint val="40000"/>
              <a:alpha val="90000"/>
              <a:hueOff val="6436923"/>
              <a:satOff val="11370"/>
              <a:lumOff val="1044"/>
              <a:alphaOff val="0"/>
            </a:schemeClr>
          </a:fillRef>
          <a:effectRef idx="0">
            <a:schemeClr val="accent2">
              <a:tint val="40000"/>
              <a:alpha val="90000"/>
              <a:hueOff val="6436923"/>
              <a:satOff val="11370"/>
              <a:lumOff val="1044"/>
              <a:alphaOff val="0"/>
            </a:schemeClr>
          </a:effectRef>
          <a:fontRef idx="minor">
            <a:schemeClr val="dk1">
              <a:hueOff val="0"/>
              <a:satOff val="0"/>
              <a:lumOff val="0"/>
              <a:alphaOff val="0"/>
            </a:schemeClr>
          </a:fontRef>
        </p:style>
        <p:txBody>
          <a:bodyPr spcFirstLastPara="0" vert="horz" wrap="square" lIns="96968" tIns="203200" rIns="96968" bIns="203200" numCol="1" spcCol="1270" anchor="ctr" anchorCtr="0">
            <a:noAutofit/>
          </a:bodyPr>
          <a:lstStyle/>
          <a:p>
            <a:pPr marL="0" lvl="0" indent="0" algn="l" defTabSz="711200">
              <a:lnSpc>
                <a:spcPct val="90000"/>
              </a:lnSpc>
              <a:spcBef>
                <a:spcPct val="0"/>
              </a:spcBef>
              <a:spcAft>
                <a:spcPct val="35000"/>
              </a:spcAft>
              <a:buNone/>
            </a:pPr>
            <a:r>
              <a:rPr lang="en-US" sz="1600" kern="1200"/>
              <a:t>Define important case studies</a:t>
            </a:r>
          </a:p>
        </p:txBody>
      </p:sp>
      <p:sp>
        <p:nvSpPr>
          <p:cNvPr id="29" name="Freeform: Shape 28">
            <a:extLst>
              <a:ext uri="{FF2B5EF4-FFF2-40B4-BE49-F238E27FC236}">
                <a16:creationId xmlns:a16="http://schemas.microsoft.com/office/drawing/2014/main" id="{A747A1EF-C10D-3137-EED0-62B68B7F3642}"/>
              </a:ext>
            </a:extLst>
          </p:cNvPr>
          <p:cNvSpPr/>
          <p:nvPr/>
        </p:nvSpPr>
        <p:spPr>
          <a:xfrm>
            <a:off x="5267324" y="551998"/>
            <a:ext cx="1593454" cy="1027239"/>
          </a:xfrm>
          <a:custGeom>
            <a:avLst/>
            <a:gdLst>
              <a:gd name="connsiteX0" fmla="*/ 0 w 1593453"/>
              <a:gd name="connsiteY0" fmla="*/ 359769 h 1027237"/>
              <a:gd name="connsiteX1" fmla="*/ 771046 w 1593453"/>
              <a:gd name="connsiteY1" fmla="*/ 359769 h 1027237"/>
              <a:gd name="connsiteX2" fmla="*/ 771046 w 1593453"/>
              <a:gd name="connsiteY2" fmla="*/ 154086 h 1027237"/>
              <a:gd name="connsiteX3" fmla="*/ 694003 w 1593453"/>
              <a:gd name="connsiteY3" fmla="*/ 154086 h 1027237"/>
              <a:gd name="connsiteX4" fmla="*/ 796727 w 1593453"/>
              <a:gd name="connsiteY4" fmla="*/ 0 h 1027237"/>
              <a:gd name="connsiteX5" fmla="*/ 899450 w 1593453"/>
              <a:gd name="connsiteY5" fmla="*/ 154086 h 1027237"/>
              <a:gd name="connsiteX6" fmla="*/ 822407 w 1593453"/>
              <a:gd name="connsiteY6" fmla="*/ 154086 h 1027237"/>
              <a:gd name="connsiteX7" fmla="*/ 822407 w 1593453"/>
              <a:gd name="connsiteY7" fmla="*/ 359769 h 1027237"/>
              <a:gd name="connsiteX8" fmla="*/ 1593453 w 1593453"/>
              <a:gd name="connsiteY8" fmla="*/ 359769 h 1027237"/>
              <a:gd name="connsiteX9" fmla="*/ 1593453 w 1593453"/>
              <a:gd name="connsiteY9" fmla="*/ 1027237 h 1027237"/>
              <a:gd name="connsiteX10" fmla="*/ 0 w 1593453"/>
              <a:gd name="connsiteY10" fmla="*/ 1027237 h 1027237"/>
              <a:gd name="connsiteX11" fmla="*/ 0 w 1593453"/>
              <a:gd name="connsiteY11" fmla="*/ 359769 h 102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93453" h="1027237">
                <a:moveTo>
                  <a:pt x="1593453" y="667468"/>
                </a:moveTo>
                <a:lnTo>
                  <a:pt x="822407" y="667468"/>
                </a:lnTo>
                <a:lnTo>
                  <a:pt x="822407" y="873150"/>
                </a:lnTo>
                <a:lnTo>
                  <a:pt x="899450" y="873150"/>
                </a:lnTo>
                <a:lnTo>
                  <a:pt x="796726" y="1027236"/>
                </a:lnTo>
                <a:lnTo>
                  <a:pt x="694003" y="873150"/>
                </a:lnTo>
                <a:lnTo>
                  <a:pt x="771046" y="873150"/>
                </a:lnTo>
                <a:lnTo>
                  <a:pt x="771046" y="667468"/>
                </a:lnTo>
                <a:lnTo>
                  <a:pt x="0" y="667468"/>
                </a:lnTo>
                <a:lnTo>
                  <a:pt x="0" y="1"/>
                </a:lnTo>
                <a:lnTo>
                  <a:pt x="1593453" y="1"/>
                </a:lnTo>
                <a:lnTo>
                  <a:pt x="1593453" y="667468"/>
                </a:lnTo>
                <a:close/>
              </a:path>
            </a:pathLst>
          </a:custGeom>
        </p:spPr>
        <p:style>
          <a:lnRef idx="2">
            <a:schemeClr val="accent2">
              <a:hueOff val="7692880"/>
              <a:satOff val="8205"/>
              <a:lumOff val="2551"/>
              <a:alphaOff val="0"/>
            </a:schemeClr>
          </a:lnRef>
          <a:fillRef idx="1">
            <a:schemeClr val="accent2">
              <a:hueOff val="7692880"/>
              <a:satOff val="8205"/>
              <a:lumOff val="2551"/>
              <a:alphaOff val="0"/>
            </a:schemeClr>
          </a:fillRef>
          <a:effectRef idx="0">
            <a:schemeClr val="accent2">
              <a:hueOff val="7692880"/>
              <a:satOff val="8205"/>
              <a:lumOff val="2551"/>
              <a:alphaOff val="0"/>
            </a:schemeClr>
          </a:effectRef>
          <a:fontRef idx="minor">
            <a:schemeClr val="lt1"/>
          </a:fontRef>
        </p:style>
        <p:txBody>
          <a:bodyPr spcFirstLastPara="0" vert="horz" wrap="square" lIns="113327" tIns="113793" rIns="113326" bIns="473326" numCol="1" spcCol="1270" anchor="ctr" anchorCtr="0">
            <a:noAutofit/>
          </a:bodyPr>
          <a:lstStyle/>
          <a:p>
            <a:pPr marL="0" lvl="0" indent="0" algn="ctr" defTabSz="711200">
              <a:lnSpc>
                <a:spcPct val="90000"/>
              </a:lnSpc>
              <a:spcBef>
                <a:spcPct val="0"/>
              </a:spcBef>
              <a:spcAft>
                <a:spcPct val="35000"/>
              </a:spcAft>
              <a:buNone/>
            </a:pPr>
            <a:r>
              <a:rPr lang="en-US" sz="1600" kern="1200"/>
              <a:t>Select</a:t>
            </a:r>
          </a:p>
        </p:txBody>
      </p:sp>
      <p:sp>
        <p:nvSpPr>
          <p:cNvPr id="30" name="Freeform: Shape 29">
            <a:extLst>
              <a:ext uri="{FF2B5EF4-FFF2-40B4-BE49-F238E27FC236}">
                <a16:creationId xmlns:a16="http://schemas.microsoft.com/office/drawing/2014/main" id="{5C5E1E4B-C4A2-999F-6333-EC643707F84A}"/>
              </a:ext>
            </a:extLst>
          </p:cNvPr>
          <p:cNvSpPr/>
          <p:nvPr/>
        </p:nvSpPr>
        <p:spPr>
          <a:xfrm>
            <a:off x="6860778" y="551999"/>
            <a:ext cx="4780360" cy="667704"/>
          </a:xfrm>
          <a:custGeom>
            <a:avLst/>
            <a:gdLst>
              <a:gd name="connsiteX0" fmla="*/ 0 w 4780360"/>
              <a:gd name="connsiteY0" fmla="*/ 0 h 667704"/>
              <a:gd name="connsiteX1" fmla="*/ 4780360 w 4780360"/>
              <a:gd name="connsiteY1" fmla="*/ 0 h 667704"/>
              <a:gd name="connsiteX2" fmla="*/ 4780360 w 4780360"/>
              <a:gd name="connsiteY2" fmla="*/ 667704 h 667704"/>
              <a:gd name="connsiteX3" fmla="*/ 0 w 4780360"/>
              <a:gd name="connsiteY3" fmla="*/ 667704 h 667704"/>
              <a:gd name="connsiteX4" fmla="*/ 0 w 4780360"/>
              <a:gd name="connsiteY4" fmla="*/ 0 h 667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360" h="667704">
                <a:moveTo>
                  <a:pt x="0" y="0"/>
                </a:moveTo>
                <a:lnTo>
                  <a:pt x="4780360" y="0"/>
                </a:lnTo>
                <a:lnTo>
                  <a:pt x="4780360" y="667704"/>
                </a:lnTo>
                <a:lnTo>
                  <a:pt x="0" y="667704"/>
                </a:lnTo>
                <a:lnTo>
                  <a:pt x="0" y="0"/>
                </a:lnTo>
                <a:close/>
              </a:path>
            </a:pathLst>
          </a:custGeom>
        </p:spPr>
        <p:style>
          <a:lnRef idx="2">
            <a:schemeClr val="accent2">
              <a:tint val="40000"/>
              <a:alpha val="90000"/>
              <a:hueOff val="8046153"/>
              <a:satOff val="14212"/>
              <a:lumOff val="1305"/>
              <a:alphaOff val="0"/>
            </a:schemeClr>
          </a:lnRef>
          <a:fillRef idx="1">
            <a:schemeClr val="accent2">
              <a:tint val="40000"/>
              <a:alpha val="90000"/>
              <a:hueOff val="8046153"/>
              <a:satOff val="14212"/>
              <a:lumOff val="1305"/>
              <a:alphaOff val="0"/>
            </a:schemeClr>
          </a:fillRef>
          <a:effectRef idx="0">
            <a:schemeClr val="accent2">
              <a:tint val="40000"/>
              <a:alpha val="90000"/>
              <a:hueOff val="8046153"/>
              <a:satOff val="14212"/>
              <a:lumOff val="1305"/>
              <a:alphaOff val="0"/>
            </a:schemeClr>
          </a:effectRef>
          <a:fontRef idx="minor">
            <a:schemeClr val="dk1">
              <a:hueOff val="0"/>
              <a:satOff val="0"/>
              <a:lumOff val="0"/>
              <a:alphaOff val="0"/>
            </a:schemeClr>
          </a:fontRef>
        </p:style>
        <p:txBody>
          <a:bodyPr spcFirstLastPara="0" vert="horz" wrap="square" lIns="96968" tIns="203200" rIns="96968" bIns="203200" numCol="1" spcCol="1270" anchor="ctr" anchorCtr="0">
            <a:noAutofit/>
          </a:bodyPr>
          <a:lstStyle/>
          <a:p>
            <a:pPr marL="0" lvl="0" indent="0" algn="l" defTabSz="711200">
              <a:lnSpc>
                <a:spcPct val="90000"/>
              </a:lnSpc>
              <a:spcBef>
                <a:spcPct val="0"/>
              </a:spcBef>
              <a:spcAft>
                <a:spcPct val="35000"/>
              </a:spcAft>
              <a:buNone/>
            </a:pPr>
            <a:r>
              <a:rPr lang="en-US" sz="1600" kern="1200"/>
              <a:t>Select a domain of interest</a:t>
            </a:r>
          </a:p>
        </p:txBody>
      </p:sp>
    </p:spTree>
    <p:extLst>
      <p:ext uri="{BB962C8B-B14F-4D97-AF65-F5344CB8AC3E}">
        <p14:creationId xmlns:p14="http://schemas.microsoft.com/office/powerpoint/2010/main" val="220748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ppt_x"/>
                                          </p:val>
                                        </p:tav>
                                        <p:tav tm="100000">
                                          <p:val>
                                            <p:strVal val="#ppt_x"/>
                                          </p:val>
                                        </p:tav>
                                      </p:tavLst>
                                    </p:anim>
                                    <p:anim calcmode="lin" valueType="num">
                                      <p:cBhvr additive="base">
                                        <p:cTn id="1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500" fill="hold"/>
                                        <p:tgtEl>
                                          <p:spTgt spid="27"/>
                                        </p:tgtEl>
                                        <p:attrNameLst>
                                          <p:attrName>ppt_x</p:attrName>
                                        </p:attrNameLst>
                                      </p:cBhvr>
                                      <p:tavLst>
                                        <p:tav tm="0">
                                          <p:val>
                                            <p:strVal val="#ppt_x"/>
                                          </p:val>
                                        </p:tav>
                                        <p:tav tm="100000">
                                          <p:val>
                                            <p:strVal val="#ppt_x"/>
                                          </p:val>
                                        </p:tav>
                                      </p:tavLst>
                                    </p:anim>
                                    <p:anim calcmode="lin" valueType="num">
                                      <p:cBhvr additive="base">
                                        <p:cTn id="18" dur="500" fill="hold"/>
                                        <p:tgtEl>
                                          <p:spTgt spid="2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fill="hold"/>
                                        <p:tgtEl>
                                          <p:spTgt spid="28"/>
                                        </p:tgtEl>
                                        <p:attrNameLst>
                                          <p:attrName>ppt_x</p:attrName>
                                        </p:attrNameLst>
                                      </p:cBhvr>
                                      <p:tavLst>
                                        <p:tav tm="0">
                                          <p:val>
                                            <p:strVal val="#ppt_x"/>
                                          </p:val>
                                        </p:tav>
                                        <p:tav tm="100000">
                                          <p:val>
                                            <p:strVal val="#ppt_x"/>
                                          </p:val>
                                        </p:tav>
                                      </p:tavLst>
                                    </p:anim>
                                    <p:anim calcmode="lin" valueType="num">
                                      <p:cBhvr additive="base">
                                        <p:cTn id="2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500" fill="hold"/>
                                        <p:tgtEl>
                                          <p:spTgt spid="23"/>
                                        </p:tgtEl>
                                        <p:attrNameLst>
                                          <p:attrName>ppt_x</p:attrName>
                                        </p:attrNameLst>
                                      </p:cBhvr>
                                      <p:tavLst>
                                        <p:tav tm="0">
                                          <p:val>
                                            <p:strVal val="#ppt_x"/>
                                          </p:val>
                                        </p:tav>
                                        <p:tav tm="100000">
                                          <p:val>
                                            <p:strVal val="#ppt_x"/>
                                          </p:val>
                                        </p:tav>
                                      </p:tavLst>
                                    </p:anim>
                                    <p:anim calcmode="lin" valueType="num">
                                      <p:cBhvr additive="base">
                                        <p:cTn id="38" dur="500" fill="hold"/>
                                        <p:tgtEl>
                                          <p:spTgt spid="23"/>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500" fill="hold"/>
                                        <p:tgtEl>
                                          <p:spTgt spid="24"/>
                                        </p:tgtEl>
                                        <p:attrNameLst>
                                          <p:attrName>ppt_x</p:attrName>
                                        </p:attrNameLst>
                                      </p:cBhvr>
                                      <p:tavLst>
                                        <p:tav tm="0">
                                          <p:val>
                                            <p:strVal val="#ppt_x"/>
                                          </p:val>
                                        </p:tav>
                                        <p:tav tm="100000">
                                          <p:val>
                                            <p:strVal val="#ppt_x"/>
                                          </p:val>
                                        </p:tav>
                                      </p:tavLst>
                                    </p:anim>
                                    <p:anim calcmode="lin" valueType="num">
                                      <p:cBhvr additive="base">
                                        <p:cTn id="4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500" fill="hold"/>
                                        <p:tgtEl>
                                          <p:spTgt spid="21"/>
                                        </p:tgtEl>
                                        <p:attrNameLst>
                                          <p:attrName>ppt_x</p:attrName>
                                        </p:attrNameLst>
                                      </p:cBhvr>
                                      <p:tavLst>
                                        <p:tav tm="0">
                                          <p:val>
                                            <p:strVal val="#ppt_x"/>
                                          </p:val>
                                        </p:tav>
                                        <p:tav tm="100000">
                                          <p:val>
                                            <p:strVal val="#ppt_x"/>
                                          </p:val>
                                        </p:tav>
                                      </p:tavLst>
                                    </p:anim>
                                    <p:anim calcmode="lin" valueType="num">
                                      <p:cBhvr additive="base">
                                        <p:cTn id="5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500" fill="hold"/>
                                        <p:tgtEl>
                                          <p:spTgt spid="13"/>
                                        </p:tgtEl>
                                        <p:attrNameLst>
                                          <p:attrName>ppt_x</p:attrName>
                                        </p:attrNameLst>
                                      </p:cBhvr>
                                      <p:tavLst>
                                        <p:tav tm="0">
                                          <p:val>
                                            <p:strVal val="#ppt_x"/>
                                          </p:val>
                                        </p:tav>
                                        <p:tav tm="100000">
                                          <p:val>
                                            <p:strVal val="#ppt_x"/>
                                          </p:val>
                                        </p:tav>
                                      </p:tavLst>
                                    </p:anim>
                                    <p:anim calcmode="lin" valueType="num">
                                      <p:cBhvr additive="base">
                                        <p:cTn id="58" dur="500" fill="hold"/>
                                        <p:tgtEl>
                                          <p:spTgt spid="13"/>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additive="base">
                                        <p:cTn id="61" dur="500" fill="hold"/>
                                        <p:tgtEl>
                                          <p:spTgt spid="14"/>
                                        </p:tgtEl>
                                        <p:attrNameLst>
                                          <p:attrName>ppt_x</p:attrName>
                                        </p:attrNameLst>
                                      </p:cBhvr>
                                      <p:tavLst>
                                        <p:tav tm="0">
                                          <p:val>
                                            <p:strVal val="#ppt_x"/>
                                          </p:val>
                                        </p:tav>
                                        <p:tav tm="100000">
                                          <p:val>
                                            <p:strVal val="#ppt_x"/>
                                          </p:val>
                                        </p:tav>
                                      </p:tavLst>
                                    </p:anim>
                                    <p:anim calcmode="lin" valueType="num">
                                      <p:cBhvr additive="base">
                                        <p:cTn id="6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21" grpId="0" animBg="1"/>
      <p:bldP spid="23" grpId="0" animBg="1"/>
      <p:bldP spid="24" grpId="0" animBg="1"/>
      <p:bldP spid="25" grpId="0" animBg="1"/>
      <p:bldP spid="26" grpId="0" animBg="1"/>
      <p:bldP spid="27" grpId="0" animBg="1"/>
      <p:bldP spid="28" grpId="0" animBg="1"/>
      <p:bldP spid="29" grpId="0" animBg="1"/>
      <p:bldP spid="3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Oval 38">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Oval 40">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3" name="Group 42">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4" name="Freeform: Shape 43">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Oval 45">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Oval 46">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9" name="Rectangle 48">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21654-ADFB-3844-F88F-FA7D3790D850}"/>
              </a:ext>
            </a:extLst>
          </p:cNvPr>
          <p:cNvSpPr>
            <a:spLocks noGrp="1"/>
          </p:cNvSpPr>
          <p:nvPr>
            <p:ph type="title"/>
          </p:nvPr>
        </p:nvSpPr>
        <p:spPr>
          <a:xfrm>
            <a:off x="550863" y="549275"/>
            <a:ext cx="5437187" cy="2986234"/>
          </a:xfrm>
        </p:spPr>
        <p:txBody>
          <a:bodyPr vert="horz" wrap="square" lIns="0" tIns="0" rIns="0" bIns="0" rtlCol="0" anchor="b" anchorCtr="0">
            <a:normAutofit/>
          </a:bodyPr>
          <a:lstStyle/>
          <a:p>
            <a:r>
              <a:rPr lang="en-US" sz="3000" kern="1200" dirty="0">
                <a:solidFill>
                  <a:schemeClr val="tx1"/>
                </a:solidFill>
                <a:latin typeface="+mj-lt"/>
                <a:ea typeface="+mj-ea"/>
                <a:cs typeface="+mj-cs"/>
              </a:rPr>
              <a:t>Building a portfolio of projects, especially one that shows progress over time from simple to complex undertakings, will be a big help when it comes to looking for a job.</a:t>
            </a:r>
          </a:p>
        </p:txBody>
      </p:sp>
      <p:sp>
        <p:nvSpPr>
          <p:cNvPr id="3" name="Content Placeholder 2">
            <a:extLst>
              <a:ext uri="{FF2B5EF4-FFF2-40B4-BE49-F238E27FC236}">
                <a16:creationId xmlns:a16="http://schemas.microsoft.com/office/drawing/2014/main" id="{3323D731-753F-DB7B-5E61-963A420B69EA}"/>
              </a:ext>
            </a:extLst>
          </p:cNvPr>
          <p:cNvSpPr>
            <a:spLocks noGrp="1"/>
          </p:cNvSpPr>
          <p:nvPr>
            <p:ph sz="quarter" idx="15"/>
          </p:nvPr>
        </p:nvSpPr>
        <p:spPr>
          <a:xfrm>
            <a:off x="550863" y="3827610"/>
            <a:ext cx="5437187" cy="2265216"/>
          </a:xfrm>
        </p:spPr>
        <p:txBody>
          <a:bodyPr vert="horz" wrap="square" lIns="0" tIns="0" rIns="0" bIns="0" rtlCol="0">
            <a:normAutofit/>
          </a:bodyPr>
          <a:lstStyle/>
          <a:p>
            <a:pPr marL="0" indent="0">
              <a:lnSpc>
                <a:spcPct val="100000"/>
              </a:lnSpc>
            </a:pPr>
            <a:r>
              <a:rPr lang="en-US" kern="1200">
                <a:latin typeface="+mn-lt"/>
                <a:ea typeface="+mn-ea"/>
                <a:cs typeface="+mn-cs"/>
              </a:rPr>
              <a:t>Andrew NG</a:t>
            </a:r>
            <a:endParaRPr lang="en-US" kern="1200" dirty="0">
              <a:latin typeface="+mn-lt"/>
              <a:ea typeface="+mn-ea"/>
              <a:cs typeface="+mn-cs"/>
            </a:endParaRPr>
          </a:p>
        </p:txBody>
      </p:sp>
      <p:pic>
        <p:nvPicPr>
          <p:cNvPr id="9" name="Picture Placeholder 8" descr="A picture containing person, grass, outdoor, suit&#10;&#10;Description automatically generated">
            <a:extLst>
              <a:ext uri="{FF2B5EF4-FFF2-40B4-BE49-F238E27FC236}">
                <a16:creationId xmlns:a16="http://schemas.microsoft.com/office/drawing/2014/main" id="{E08C96BD-676A-D5F7-A398-80A3ED713A89}"/>
              </a:ext>
            </a:extLst>
          </p:cNvPr>
          <p:cNvPicPr>
            <a:picLocks noGrp="1" noChangeAspect="1"/>
          </p:cNvPicPr>
          <p:nvPr>
            <p:ph type="pic" sz="quarter" idx="13"/>
          </p:nvPr>
        </p:nvPicPr>
        <p:blipFill rotWithShape="1">
          <a:blip r:embed="rId2"/>
          <a:srcRect r="-2" b="33249"/>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51" name="Group 50">
            <a:extLst>
              <a:ext uri="{FF2B5EF4-FFF2-40B4-BE49-F238E27FC236}">
                <a16:creationId xmlns:a16="http://schemas.microsoft.com/office/drawing/2014/main" id="{73840CF4-F848-4FE0-AEA6-C9E806911B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20950" y="549275"/>
            <a:ext cx="667802" cy="631474"/>
            <a:chOff x="10478914" y="1506691"/>
            <a:chExt cx="667802" cy="631474"/>
          </a:xfrm>
        </p:grpSpPr>
        <p:sp>
          <p:nvSpPr>
            <p:cNvPr id="52" name="Freeform: Shape 51">
              <a:extLst>
                <a:ext uri="{FF2B5EF4-FFF2-40B4-BE49-F238E27FC236}">
                  <a16:creationId xmlns:a16="http://schemas.microsoft.com/office/drawing/2014/main" id="{F4B46153-41DB-494F-9B08-EBCCF27283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Oval 52">
              <a:extLst>
                <a:ext uri="{FF2B5EF4-FFF2-40B4-BE49-F238E27FC236}">
                  <a16:creationId xmlns:a16="http://schemas.microsoft.com/office/drawing/2014/main" id="{7B6D42DA-2D84-4A50-A359-7A5C651B1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5" name="Oval 54">
            <a:extLst>
              <a:ext uri="{FF2B5EF4-FFF2-40B4-BE49-F238E27FC236}">
                <a16:creationId xmlns:a16="http://schemas.microsoft.com/office/drawing/2014/main" id="{94459D96-B947-4C7F-8BCA-915F8B07C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2954" y="5171203"/>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Date Placeholder 4">
            <a:extLst>
              <a:ext uri="{FF2B5EF4-FFF2-40B4-BE49-F238E27FC236}">
                <a16:creationId xmlns:a16="http://schemas.microsoft.com/office/drawing/2014/main" id="{776AEF80-4E57-4892-B14C-6AEB782A68B9}"/>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Tuesday, January 3, 2023</a:t>
            </a:r>
          </a:p>
        </p:txBody>
      </p:sp>
      <p:sp>
        <p:nvSpPr>
          <p:cNvPr id="6" name="Footer Placeholder 5">
            <a:extLst>
              <a:ext uri="{FF2B5EF4-FFF2-40B4-BE49-F238E27FC236}">
                <a16:creationId xmlns:a16="http://schemas.microsoft.com/office/drawing/2014/main" id="{1E036972-5D6B-37AB-50C7-11C852EE8476}"/>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dirty="0">
                <a:solidFill>
                  <a:schemeClr val="tx1">
                    <a:alpha val="80000"/>
                  </a:schemeClr>
                </a:solidFill>
              </a:rPr>
              <a:t>muzn - </a:t>
            </a:r>
            <a:r>
              <a:rPr lang="ar-EG" dirty="0">
                <a:solidFill>
                  <a:schemeClr val="tx1">
                    <a:alpha val="80000"/>
                  </a:schemeClr>
                </a:solidFill>
              </a:rPr>
              <a:t>مزن</a:t>
            </a:r>
            <a:endParaRPr lang="en-US" kern="1200" dirty="0">
              <a:solidFill>
                <a:schemeClr val="tx1">
                  <a:alpha val="80000"/>
                </a:schemeClr>
              </a:solidFill>
              <a:latin typeface="+mn-lt"/>
              <a:ea typeface="+mn-ea"/>
              <a:cs typeface="+mn-cs"/>
            </a:endParaRPr>
          </a:p>
        </p:txBody>
      </p:sp>
      <p:sp>
        <p:nvSpPr>
          <p:cNvPr id="7" name="Slide Number Placeholder 6">
            <a:extLst>
              <a:ext uri="{FF2B5EF4-FFF2-40B4-BE49-F238E27FC236}">
                <a16:creationId xmlns:a16="http://schemas.microsoft.com/office/drawing/2014/main" id="{BC392CA5-2182-8279-B531-00B5C06B4E2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28</a:t>
            </a:fld>
            <a:endParaRPr lang="en-US">
              <a:solidFill>
                <a:schemeClr val="tx1">
                  <a:alpha val="80000"/>
                </a:schemeClr>
              </a:solidFill>
            </a:endParaRPr>
          </a:p>
        </p:txBody>
      </p:sp>
    </p:spTree>
    <p:extLst>
      <p:ext uri="{BB962C8B-B14F-4D97-AF65-F5344CB8AC3E}">
        <p14:creationId xmlns:p14="http://schemas.microsoft.com/office/powerpoint/2010/main" val="1006265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Oval 16">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9" name="Group 18">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0" name="Freeform: Shape 19">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5" name="Rectangle 24">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Video 8">
            <a:extLst>
              <a:ext uri="{FF2B5EF4-FFF2-40B4-BE49-F238E27FC236}">
                <a16:creationId xmlns:a16="http://schemas.microsoft.com/office/drawing/2014/main" id="{B8DECC77-4F05-6447-949F-A004D8F3FED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7" name="Rectangle 26">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7859713"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F1C6CF33-4539-13D0-898F-799FBE7FE5E2}"/>
              </a:ext>
            </a:extLst>
          </p:cNvPr>
          <p:cNvSpPr>
            <a:spLocks noGrp="1"/>
          </p:cNvSpPr>
          <p:nvPr>
            <p:ph type="ctrTitle"/>
          </p:nvPr>
        </p:nvSpPr>
        <p:spPr>
          <a:xfrm>
            <a:off x="550864" y="549275"/>
            <a:ext cx="3565524" cy="2887174"/>
          </a:xfrm>
        </p:spPr>
        <p:txBody>
          <a:bodyPr vert="horz" wrap="square" lIns="0" tIns="0" rIns="0" bIns="0" rtlCol="0" anchor="b" anchorCtr="0">
            <a:normAutofit/>
          </a:bodyPr>
          <a:lstStyle/>
          <a:p>
            <a:pPr>
              <a:lnSpc>
                <a:spcPct val="100000"/>
              </a:lnSpc>
            </a:pPr>
            <a:r>
              <a:rPr lang="en-US" sz="4800" kern="1200" dirty="0">
                <a:solidFill>
                  <a:schemeClr val="tx1"/>
                </a:solidFill>
                <a:latin typeface="+mj-lt"/>
                <a:ea typeface="+mj-ea"/>
                <a:cs typeface="+mj-cs"/>
              </a:rPr>
              <a:t>Land a Job</a:t>
            </a:r>
          </a:p>
        </p:txBody>
      </p:sp>
      <p:sp>
        <p:nvSpPr>
          <p:cNvPr id="29" name="Rectangle 28">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5ED24895-9F3A-C99B-F93F-837AF0F251C1}"/>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Tuesday, January 3, 2023</a:t>
            </a:r>
          </a:p>
        </p:txBody>
      </p:sp>
      <p:sp>
        <p:nvSpPr>
          <p:cNvPr id="4" name="Footer Placeholder 3">
            <a:extLst>
              <a:ext uri="{FF2B5EF4-FFF2-40B4-BE49-F238E27FC236}">
                <a16:creationId xmlns:a16="http://schemas.microsoft.com/office/drawing/2014/main" id="{546BE3CC-F72B-EB21-6F9A-69C582E5C43F}"/>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muzn - </a:t>
            </a:r>
            <a:r>
              <a:rPr lang="ar-EG" kern="1200" dirty="0">
                <a:solidFill>
                  <a:schemeClr val="tx1">
                    <a:alpha val="80000"/>
                  </a:schemeClr>
                </a:solidFill>
                <a:latin typeface="+mn-lt"/>
                <a:ea typeface="+mn-ea"/>
                <a:cs typeface="+mn-cs"/>
              </a:rPr>
              <a:t>مزن</a:t>
            </a:r>
            <a:endParaRPr lang="en-US" kern="1200" dirty="0">
              <a:solidFill>
                <a:schemeClr val="tx1">
                  <a:alpha val="80000"/>
                </a:schemeClr>
              </a:solidFill>
              <a:latin typeface="+mn-lt"/>
              <a:ea typeface="+mn-ea"/>
              <a:cs typeface="+mn-cs"/>
            </a:endParaRPr>
          </a:p>
        </p:txBody>
      </p:sp>
      <p:sp>
        <p:nvSpPr>
          <p:cNvPr id="5" name="Slide Number Placeholder 4">
            <a:extLst>
              <a:ext uri="{FF2B5EF4-FFF2-40B4-BE49-F238E27FC236}">
                <a16:creationId xmlns:a16="http://schemas.microsoft.com/office/drawing/2014/main" id="{C11D965C-0FE9-ADBD-7462-4DC4B3CCFF1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29</a:t>
            </a:fld>
            <a:endParaRPr lang="en-US">
              <a:solidFill>
                <a:schemeClr val="tx1">
                  <a:alpha val="80000"/>
                </a:schemeClr>
              </a:solidFill>
            </a:endParaRPr>
          </a:p>
        </p:txBody>
      </p:sp>
    </p:spTree>
    <p:extLst>
      <p:ext uri="{BB962C8B-B14F-4D97-AF65-F5344CB8AC3E}">
        <p14:creationId xmlns:p14="http://schemas.microsoft.com/office/powerpoint/2010/main" val="2712503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mute="1">
                <p:cTn id="12" repeatCount="indefinite" fill="hold" display="0">
                  <p:stCondLst>
                    <p:cond delay="indefinite"/>
                  </p:stCondLst>
                </p:cTn>
                <p:tgtEl>
                  <p:spTgt spid="9"/>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45" name="Freeform: Shape 44">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Oval 45">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Oval 46">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Freeform: Shape 47">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50" name="Rectangle 49">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3" y="549275"/>
            <a:ext cx="5406877" cy="2995203"/>
          </a:xfrm>
        </p:spPr>
        <p:txBody>
          <a:bodyPr vert="horz" wrap="square" lIns="0" tIns="0" rIns="0" bIns="0" rtlCol="0" anchor="b" anchorCtr="0">
            <a:normAutofit/>
          </a:bodyPr>
          <a:lstStyle/>
          <a:p>
            <a:r>
              <a:rPr lang="en-US" sz="3200" kern="1200" dirty="0">
                <a:solidFill>
                  <a:schemeClr val="tx1"/>
                </a:solidFill>
                <a:latin typeface="+mj-lt"/>
                <a:ea typeface="+mj-ea"/>
                <a:cs typeface="+mj-cs"/>
              </a:rPr>
              <a:t>AI is the new electricity. It will</a:t>
            </a:r>
            <a:br>
              <a:rPr lang="en-US" sz="3200" kern="1200" dirty="0">
                <a:solidFill>
                  <a:schemeClr val="tx1"/>
                </a:solidFill>
                <a:latin typeface="+mj-lt"/>
                <a:ea typeface="+mj-ea"/>
                <a:cs typeface="+mj-cs"/>
              </a:rPr>
            </a:br>
            <a:r>
              <a:rPr lang="en-US" sz="3200" kern="1200" dirty="0">
                <a:solidFill>
                  <a:schemeClr val="tx1"/>
                </a:solidFill>
                <a:latin typeface="+mj-lt"/>
                <a:ea typeface="+mj-ea"/>
                <a:cs typeface="+mj-cs"/>
              </a:rPr>
              <a:t>transform and improve all areas of human life</a:t>
            </a:r>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503190" y="3615346"/>
            <a:ext cx="3823713" cy="3414425"/>
          </a:xfrm>
        </p:spPr>
        <p:txBody>
          <a:bodyPr vert="horz" wrap="square" lIns="0" tIns="0" rIns="0" bIns="0" rtlCol="0" anchor="t">
            <a:normAutofit/>
          </a:bodyPr>
          <a:lstStyle/>
          <a:p>
            <a:pPr marL="0" indent="0"/>
            <a:r>
              <a:rPr lang="en-US" sz="1600" dirty="0"/>
              <a:t>Andrew NG – Founder of Deep Learning.ai</a:t>
            </a:r>
          </a:p>
          <a:p>
            <a:pPr>
              <a:buFont typeface="Arial" panose="020B0604020202020204" pitchFamily="34" charset="0"/>
              <a:buChar char="•"/>
            </a:pPr>
            <a:endParaRPr lang="en-US" sz="1600" dirty="0"/>
          </a:p>
        </p:txBody>
      </p:sp>
      <p:pic>
        <p:nvPicPr>
          <p:cNvPr id="7" name="Picture Placeholder 6" descr="A picture containing person, grass, outdoor, suit&#10;&#10;Description automatically generated">
            <a:extLst>
              <a:ext uri="{FF2B5EF4-FFF2-40B4-BE49-F238E27FC236}">
                <a16:creationId xmlns:a16="http://schemas.microsoft.com/office/drawing/2014/main" id="{B088230F-26D2-2ACA-E3BA-3ED9219D898F}"/>
              </a:ext>
            </a:extLst>
          </p:cNvPr>
          <p:cNvPicPr>
            <a:picLocks noGrp="1" noChangeAspect="1"/>
          </p:cNvPicPr>
          <p:nvPr>
            <p:ph type="pic" sz="quarter" idx="13"/>
          </p:nvPr>
        </p:nvPicPr>
        <p:blipFill rotWithShape="1">
          <a:blip r:embed="rId2"/>
          <a:srcRect r="-2" b="33249"/>
          <a:stretch/>
        </p:blipFill>
        <p:spPr>
          <a:xfrm>
            <a:off x="6485640" y="862806"/>
            <a:ext cx="4234747" cy="4234747"/>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52" name="Group 51">
            <a:extLst>
              <a:ext uri="{FF2B5EF4-FFF2-40B4-BE49-F238E27FC236}">
                <a16:creationId xmlns:a16="http://schemas.microsoft.com/office/drawing/2014/main" id="{183B29DA-9BB8-4BA8-B8E1-8C2B544078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22156" y="4143453"/>
            <a:ext cx="734257" cy="760506"/>
            <a:chOff x="5243759" y="1363788"/>
            <a:chExt cx="734257" cy="760506"/>
          </a:xfrm>
        </p:grpSpPr>
        <p:sp>
          <p:nvSpPr>
            <p:cNvPr id="53" name="Freeform 5">
              <a:extLst>
                <a:ext uri="{FF2B5EF4-FFF2-40B4-BE49-F238E27FC236}">
                  <a16:creationId xmlns:a16="http://schemas.microsoft.com/office/drawing/2014/main" id="{D02496F8-166D-469A-8040-08608013BF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6">
              <a:extLst>
                <a:ext uri="{FF2B5EF4-FFF2-40B4-BE49-F238E27FC236}">
                  <a16:creationId xmlns:a16="http://schemas.microsoft.com/office/drawing/2014/main" id="{23E648A7-A02A-4DC7-9FEC-489F1BA6F7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Freeform 8">
              <a:extLst>
                <a:ext uri="{FF2B5EF4-FFF2-40B4-BE49-F238E27FC236}">
                  <a16:creationId xmlns:a16="http://schemas.microsoft.com/office/drawing/2014/main" id="{4EF573B1-38BC-4C7B-894C-BE3864A04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7" name="Oval 56">
            <a:extLst>
              <a:ext uri="{FF2B5EF4-FFF2-40B4-BE49-F238E27FC236}">
                <a16:creationId xmlns:a16="http://schemas.microsoft.com/office/drawing/2014/main" id="{647A77D8-817B-4A9F-86AA-FE781E813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Date Placeholder 18">
            <a:extLst>
              <a:ext uri="{FF2B5EF4-FFF2-40B4-BE49-F238E27FC236}">
                <a16:creationId xmlns:a16="http://schemas.microsoft.com/office/drawing/2014/main" id="{386DB667-0553-4FB8-B0E0-776539934AFF}"/>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Tuesday, January 3, 2023</a:t>
            </a:r>
          </a:p>
        </p:txBody>
      </p:sp>
      <p:sp>
        <p:nvSpPr>
          <p:cNvPr id="20" name="Footer Placeholder 19">
            <a:extLst>
              <a:ext uri="{FF2B5EF4-FFF2-40B4-BE49-F238E27FC236}">
                <a16:creationId xmlns:a16="http://schemas.microsoft.com/office/drawing/2014/main" id="{C77C6228-C5A8-44DC-ABD7-A22A4475D3DF}"/>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dirty="0">
                <a:solidFill>
                  <a:schemeClr val="tx1">
                    <a:alpha val="80000"/>
                  </a:schemeClr>
                </a:solidFill>
              </a:rPr>
              <a:t>muzn - </a:t>
            </a:r>
            <a:r>
              <a:rPr lang="ar-EG" dirty="0">
                <a:solidFill>
                  <a:schemeClr val="tx1">
                    <a:alpha val="80000"/>
                  </a:schemeClr>
                </a:solidFill>
              </a:rPr>
              <a:t>مزن</a:t>
            </a:r>
            <a:endParaRPr lang="en-US" kern="1200" dirty="0">
              <a:solidFill>
                <a:schemeClr val="tx1">
                  <a:alpha val="80000"/>
                </a:schemeClr>
              </a:solidFill>
              <a:latin typeface="+mn-lt"/>
              <a:ea typeface="+mn-ea"/>
              <a:cs typeface="+mn-cs"/>
            </a:endParaRP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a:t>
            </a:fld>
            <a:endParaRPr lang="en-US">
              <a:solidFill>
                <a:schemeClr val="tx1">
                  <a:alpha val="80000"/>
                </a:schemeClr>
              </a:solidFill>
            </a:endParaRPr>
          </a:p>
        </p:txBody>
      </p:sp>
    </p:spTree>
    <p:extLst>
      <p:ext uri="{BB962C8B-B14F-4D97-AF65-F5344CB8AC3E}">
        <p14:creationId xmlns:p14="http://schemas.microsoft.com/office/powerpoint/2010/main" val="39551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6" name="Freeform: Shape 15">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Oval 16">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Shape 18">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1" name="Rectangle 20">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35279B-426D-F6C3-CFFF-F68D39003A96}"/>
              </a:ext>
            </a:extLst>
          </p:cNvPr>
          <p:cNvSpPr>
            <a:spLocks noGrp="1"/>
          </p:cNvSpPr>
          <p:nvPr>
            <p:ph type="title"/>
          </p:nvPr>
        </p:nvSpPr>
        <p:spPr>
          <a:xfrm>
            <a:off x="550863" y="1520825"/>
            <a:ext cx="4535487" cy="3779838"/>
          </a:xfrm>
        </p:spPr>
        <p:txBody>
          <a:bodyPr vert="horz" wrap="square" lIns="0" tIns="0" rIns="0" bIns="0" rtlCol="0" anchor="ctr" anchorCtr="0">
            <a:normAutofit/>
          </a:bodyPr>
          <a:lstStyle/>
          <a:p>
            <a:pPr>
              <a:lnSpc>
                <a:spcPct val="100000"/>
              </a:lnSpc>
            </a:pPr>
            <a:r>
              <a:rPr lang="en-US" sz="6400"/>
              <a:t>How to Land a Job?</a:t>
            </a:r>
          </a:p>
        </p:txBody>
      </p:sp>
      <p:grpSp>
        <p:nvGrpSpPr>
          <p:cNvPr id="23" name="Group 22">
            <a:extLst>
              <a:ext uri="{FF2B5EF4-FFF2-40B4-BE49-F238E27FC236}">
                <a16:creationId xmlns:a16="http://schemas.microsoft.com/office/drawing/2014/main" id="{20205E53-D75C-4F15-A4A3-21DA0826FC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2950" y="623661"/>
            <a:ext cx="667800" cy="631474"/>
            <a:chOff x="8069541" y="1262702"/>
            <a:chExt cx="667800" cy="631474"/>
          </a:xfrm>
        </p:grpSpPr>
        <p:sp>
          <p:nvSpPr>
            <p:cNvPr id="24" name="Freeform: Shape 23">
              <a:extLst>
                <a:ext uri="{FF2B5EF4-FFF2-40B4-BE49-F238E27FC236}">
                  <a16:creationId xmlns:a16="http://schemas.microsoft.com/office/drawing/2014/main" id="{EB48C7E5-9699-4FB1-9EEE-581C686293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8069541" y="1262702"/>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127000" dist="50800" dir="42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316993F2-7052-4269-8B81-AC271D2D9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332341" y="1436239"/>
              <a:ext cx="270000" cy="54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7" name="Oval 26">
            <a:extLst>
              <a:ext uri="{FF2B5EF4-FFF2-40B4-BE49-F238E27FC236}">
                <a16:creationId xmlns:a16="http://schemas.microsoft.com/office/drawing/2014/main" id="{52D58DC7-20C8-4471-BAA7-B296A2AEC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384" y="49771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Date Placeholder 6">
            <a:extLst>
              <a:ext uri="{FF2B5EF4-FFF2-40B4-BE49-F238E27FC236}">
                <a16:creationId xmlns:a16="http://schemas.microsoft.com/office/drawing/2014/main" id="{DDD4044E-9146-B03E-361C-26A0D9EED674}"/>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Tuesday, January 3, 2023</a:t>
            </a:r>
          </a:p>
        </p:txBody>
      </p:sp>
      <p:sp>
        <p:nvSpPr>
          <p:cNvPr id="29" name="Freeform: Shape 28">
            <a:extLst>
              <a:ext uri="{FF2B5EF4-FFF2-40B4-BE49-F238E27FC236}">
                <a16:creationId xmlns:a16="http://schemas.microsoft.com/office/drawing/2014/main" id="{8E4AABAC-100B-437F-86D3-981412859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3261346" y="5733597"/>
            <a:ext cx="1758388" cy="926985"/>
          </a:xfrm>
          <a:custGeom>
            <a:avLst/>
            <a:gdLst>
              <a:gd name="connsiteX0" fmla="*/ 1486881 w 1758388"/>
              <a:gd name="connsiteY0" fmla="*/ 271508 h 926985"/>
              <a:gd name="connsiteX1" fmla="*/ 1758388 w 1758388"/>
              <a:gd name="connsiteY1" fmla="*/ 926985 h 926985"/>
              <a:gd name="connsiteX2" fmla="*/ 1294895 w 1758388"/>
              <a:gd name="connsiteY2" fmla="*/ 926985 h 926985"/>
              <a:gd name="connsiteX3" fmla="*/ 831404 w 1758388"/>
              <a:gd name="connsiteY3" fmla="*/ 463493 h 926985"/>
              <a:gd name="connsiteX4" fmla="*/ 377328 w 1758388"/>
              <a:gd name="connsiteY4" fmla="*/ 833575 h 926985"/>
              <a:gd name="connsiteX5" fmla="*/ 371585 w 1758388"/>
              <a:gd name="connsiteY5" fmla="*/ 890552 h 926985"/>
              <a:gd name="connsiteX6" fmla="*/ 0 w 1758388"/>
              <a:gd name="connsiteY6" fmla="*/ 518968 h 926985"/>
              <a:gd name="connsiteX7" fmla="*/ 16301 w 1758388"/>
              <a:gd name="connsiteY7" fmla="*/ 485129 h 926985"/>
              <a:gd name="connsiteX8" fmla="*/ 831403 w 1758388"/>
              <a:gd name="connsiteY8" fmla="*/ 0 h 926985"/>
              <a:gd name="connsiteX9" fmla="*/ 1486881 w 1758388"/>
              <a:gd name="connsiteY9" fmla="*/ 271508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8388" h="926985">
                <a:moveTo>
                  <a:pt x="1486881" y="271508"/>
                </a:moveTo>
                <a:cubicBezTo>
                  <a:pt x="1654632" y="439259"/>
                  <a:pt x="1758388" y="671005"/>
                  <a:pt x="1758388" y="926985"/>
                </a:cubicBezTo>
                <a:lnTo>
                  <a:pt x="1294895" y="926985"/>
                </a:lnTo>
                <a:cubicBezTo>
                  <a:pt x="1294895" y="671005"/>
                  <a:pt x="1087383" y="463493"/>
                  <a:pt x="831404" y="463493"/>
                </a:cubicBezTo>
                <a:cubicBezTo>
                  <a:pt x="607421" y="463493"/>
                  <a:pt x="420547" y="622370"/>
                  <a:pt x="377328" y="833575"/>
                </a:cubicBezTo>
                <a:lnTo>
                  <a:pt x="371585" y="890552"/>
                </a:lnTo>
                <a:lnTo>
                  <a:pt x="0" y="518968"/>
                </a:lnTo>
                <a:lnTo>
                  <a:pt x="16301" y="485129"/>
                </a:lnTo>
                <a:cubicBezTo>
                  <a:pt x="173276" y="196165"/>
                  <a:pt x="479432" y="0"/>
                  <a:pt x="831403" y="0"/>
                </a:cubicBezTo>
                <a:cubicBezTo>
                  <a:pt x="1087383" y="0"/>
                  <a:pt x="1319129" y="103757"/>
                  <a:pt x="1486881" y="271508"/>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31" name="Freeform: Shape 30">
            <a:extLst>
              <a:ext uri="{FF2B5EF4-FFF2-40B4-BE49-F238E27FC236}">
                <a16:creationId xmlns:a16="http://schemas.microsoft.com/office/drawing/2014/main" id="{1DFD33E0-4D46-4176-BAE2-6AED15231C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3353363" y="5725768"/>
            <a:ext cx="1728640" cy="1042921"/>
          </a:xfrm>
          <a:custGeom>
            <a:avLst/>
            <a:gdLst>
              <a:gd name="connsiteX0" fmla="*/ 1391304 w 1728640"/>
              <a:gd name="connsiteY0" fmla="*/ 238153 h 1042921"/>
              <a:gd name="connsiteX1" fmla="*/ 1728640 w 1728640"/>
              <a:gd name="connsiteY1" fmla="*/ 1042921 h 1042921"/>
              <a:gd name="connsiteX2" fmla="*/ 1265147 w 1728640"/>
              <a:gd name="connsiteY2" fmla="*/ 1042921 h 1042921"/>
              <a:gd name="connsiteX3" fmla="*/ 801655 w 1728640"/>
              <a:gd name="connsiteY3" fmla="*/ 521461 h 1042921"/>
              <a:gd name="connsiteX4" fmla="*/ 374587 w 1728640"/>
              <a:gd name="connsiteY4" fmla="*/ 839945 h 1042921"/>
              <a:gd name="connsiteX5" fmla="*/ 362576 w 1728640"/>
              <a:gd name="connsiteY5" fmla="*/ 883477 h 1042921"/>
              <a:gd name="connsiteX6" fmla="*/ 0 w 1728640"/>
              <a:gd name="connsiteY6" fmla="*/ 520901 h 1042921"/>
              <a:gd name="connsiteX7" fmla="*/ 32986 w 1728640"/>
              <a:gd name="connsiteY7" fmla="*/ 459814 h 1042921"/>
              <a:gd name="connsiteX8" fmla="*/ 801656 w 1728640"/>
              <a:gd name="connsiteY8" fmla="*/ 0 h 1042921"/>
              <a:gd name="connsiteX9" fmla="*/ 1391304 w 1728640"/>
              <a:gd name="connsiteY9" fmla="*/ 238153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8640" h="1042921">
                <a:moveTo>
                  <a:pt x="1391304" y="238153"/>
                </a:moveTo>
                <a:cubicBezTo>
                  <a:pt x="1597323" y="429440"/>
                  <a:pt x="1728640" y="718927"/>
                  <a:pt x="1728640" y="1042921"/>
                </a:cubicBezTo>
                <a:lnTo>
                  <a:pt x="1265147" y="1042921"/>
                </a:lnTo>
                <a:cubicBezTo>
                  <a:pt x="1265147" y="754926"/>
                  <a:pt x="1057635" y="521461"/>
                  <a:pt x="801655" y="521461"/>
                </a:cubicBezTo>
                <a:cubicBezTo>
                  <a:pt x="609671" y="521461"/>
                  <a:pt x="444949" y="652785"/>
                  <a:pt x="374587" y="839945"/>
                </a:cubicBezTo>
                <a:lnTo>
                  <a:pt x="362576" y="883477"/>
                </a:lnTo>
                <a:lnTo>
                  <a:pt x="0" y="520901"/>
                </a:lnTo>
                <a:lnTo>
                  <a:pt x="32986" y="459814"/>
                </a:lnTo>
                <a:cubicBezTo>
                  <a:pt x="199571" y="182395"/>
                  <a:pt x="481681" y="0"/>
                  <a:pt x="801656" y="0"/>
                </a:cubicBezTo>
                <a:cubicBezTo>
                  <a:pt x="1025638" y="0"/>
                  <a:pt x="1231066" y="89374"/>
                  <a:pt x="1391304" y="238153"/>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33" name="Oval 32">
            <a:extLst>
              <a:ext uri="{FF2B5EF4-FFF2-40B4-BE49-F238E27FC236}">
                <a16:creationId xmlns:a16="http://schemas.microsoft.com/office/drawing/2014/main" id="{022B5D87-7689-4E7F-B03A-7F803B5DF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872920" y="5836283"/>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Footer Placeholder 7">
            <a:extLst>
              <a:ext uri="{FF2B5EF4-FFF2-40B4-BE49-F238E27FC236}">
                <a16:creationId xmlns:a16="http://schemas.microsoft.com/office/drawing/2014/main" id="{9282D9B6-CCCF-FA50-C2E1-AC41B2F31440}"/>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dirty="0">
                <a:solidFill>
                  <a:schemeClr val="tx1">
                    <a:alpha val="80000"/>
                  </a:schemeClr>
                </a:solidFill>
              </a:rPr>
              <a:t>muzn - </a:t>
            </a:r>
            <a:r>
              <a:rPr lang="ar-EG" dirty="0">
                <a:solidFill>
                  <a:schemeClr val="tx1">
                    <a:alpha val="80000"/>
                  </a:schemeClr>
                </a:solidFill>
              </a:rPr>
              <a:t>مزن</a:t>
            </a:r>
            <a:endParaRPr lang="en-US" kern="1200" dirty="0">
              <a:solidFill>
                <a:schemeClr val="tx1">
                  <a:alpha val="80000"/>
                </a:schemeClr>
              </a:solidFill>
              <a:latin typeface="+mn-lt"/>
              <a:ea typeface="+mn-ea"/>
              <a:cs typeface="+mn-cs"/>
            </a:endParaRPr>
          </a:p>
        </p:txBody>
      </p:sp>
      <p:sp>
        <p:nvSpPr>
          <p:cNvPr id="9" name="Slide Number Placeholder 8">
            <a:extLst>
              <a:ext uri="{FF2B5EF4-FFF2-40B4-BE49-F238E27FC236}">
                <a16:creationId xmlns:a16="http://schemas.microsoft.com/office/drawing/2014/main" id="{6593A8DE-26AC-2115-24C3-03DE2BFBF4FB}"/>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30</a:t>
            </a:fld>
            <a:endParaRPr lang="en-US">
              <a:solidFill>
                <a:schemeClr val="tx1">
                  <a:alpha val="80000"/>
                </a:schemeClr>
              </a:solidFill>
            </a:endParaRPr>
          </a:p>
        </p:txBody>
      </p:sp>
      <p:sp>
        <p:nvSpPr>
          <p:cNvPr id="12" name="Oval 11">
            <a:extLst>
              <a:ext uri="{FF2B5EF4-FFF2-40B4-BE49-F238E27FC236}">
                <a16:creationId xmlns:a16="http://schemas.microsoft.com/office/drawing/2014/main" id="{D3A3FF9B-4C7C-7D51-1C14-6E757C0BE378}"/>
              </a:ext>
            </a:extLst>
          </p:cNvPr>
          <p:cNvSpPr/>
          <p:nvPr/>
        </p:nvSpPr>
        <p:spPr>
          <a:xfrm>
            <a:off x="5790231" y="1043999"/>
            <a:ext cx="1098000" cy="1098000"/>
          </a:xfrm>
          <a:prstGeom prst="ellipse">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13" name="Rectangle 12" descr="Head with Gears">
            <a:extLst>
              <a:ext uri="{FF2B5EF4-FFF2-40B4-BE49-F238E27FC236}">
                <a16:creationId xmlns:a16="http://schemas.microsoft.com/office/drawing/2014/main" id="{474FE619-2298-0B08-7E74-733687FD3C2C}"/>
              </a:ext>
            </a:extLst>
          </p:cNvPr>
          <p:cNvSpPr/>
          <p:nvPr/>
        </p:nvSpPr>
        <p:spPr>
          <a:xfrm>
            <a:off x="6024231" y="1277999"/>
            <a:ext cx="630000" cy="63000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4" name="Freeform: Shape 13">
            <a:extLst>
              <a:ext uri="{FF2B5EF4-FFF2-40B4-BE49-F238E27FC236}">
                <a16:creationId xmlns:a16="http://schemas.microsoft.com/office/drawing/2014/main" id="{AF32934E-41C4-596B-21E9-3BD66D81D013}"/>
              </a:ext>
            </a:extLst>
          </p:cNvPr>
          <p:cNvSpPr/>
          <p:nvPr/>
        </p:nvSpPr>
        <p:spPr>
          <a:xfrm>
            <a:off x="5439231" y="2484000"/>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dirty="0"/>
              <a:t>Pay attention to the basics </a:t>
            </a:r>
          </a:p>
        </p:txBody>
      </p:sp>
      <p:sp>
        <p:nvSpPr>
          <p:cNvPr id="20" name="Oval 19">
            <a:extLst>
              <a:ext uri="{FF2B5EF4-FFF2-40B4-BE49-F238E27FC236}">
                <a16:creationId xmlns:a16="http://schemas.microsoft.com/office/drawing/2014/main" id="{C86DD04B-5134-0845-2739-781C13584A87}"/>
              </a:ext>
            </a:extLst>
          </p:cNvPr>
          <p:cNvSpPr/>
          <p:nvPr/>
        </p:nvSpPr>
        <p:spPr>
          <a:xfrm>
            <a:off x="7905231" y="1043999"/>
            <a:ext cx="1098000" cy="1098000"/>
          </a:xfrm>
          <a:prstGeom prst="ellipse">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22" name="Rectangle 21" descr="Cycle with People">
            <a:extLst>
              <a:ext uri="{FF2B5EF4-FFF2-40B4-BE49-F238E27FC236}">
                <a16:creationId xmlns:a16="http://schemas.microsoft.com/office/drawing/2014/main" id="{382F0022-1C22-D05C-E8DF-0B5FDACBC771}"/>
              </a:ext>
            </a:extLst>
          </p:cNvPr>
          <p:cNvSpPr/>
          <p:nvPr/>
        </p:nvSpPr>
        <p:spPr>
          <a:xfrm>
            <a:off x="8139231" y="1277999"/>
            <a:ext cx="630000" cy="630000"/>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6" name="Freeform: Shape 25">
            <a:extLst>
              <a:ext uri="{FF2B5EF4-FFF2-40B4-BE49-F238E27FC236}">
                <a16:creationId xmlns:a16="http://schemas.microsoft.com/office/drawing/2014/main" id="{5EF9D9DA-D051-4F63-931F-CE9FCF639417}"/>
              </a:ext>
            </a:extLst>
          </p:cNvPr>
          <p:cNvSpPr/>
          <p:nvPr/>
        </p:nvSpPr>
        <p:spPr>
          <a:xfrm>
            <a:off x="7554231" y="2484000"/>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Connect </a:t>
            </a:r>
          </a:p>
        </p:txBody>
      </p:sp>
      <p:sp>
        <p:nvSpPr>
          <p:cNvPr id="28" name="Oval 27">
            <a:extLst>
              <a:ext uri="{FF2B5EF4-FFF2-40B4-BE49-F238E27FC236}">
                <a16:creationId xmlns:a16="http://schemas.microsoft.com/office/drawing/2014/main" id="{A02502CA-8B5A-F230-7A7E-C9E8B0045FF2}"/>
              </a:ext>
            </a:extLst>
          </p:cNvPr>
          <p:cNvSpPr/>
          <p:nvPr/>
        </p:nvSpPr>
        <p:spPr>
          <a:xfrm>
            <a:off x="10020231" y="1043999"/>
            <a:ext cx="1098000" cy="1098000"/>
          </a:xfrm>
          <a:prstGeom prst="ellipse">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30" name="Rectangle 29" descr="Lock">
            <a:extLst>
              <a:ext uri="{FF2B5EF4-FFF2-40B4-BE49-F238E27FC236}">
                <a16:creationId xmlns:a16="http://schemas.microsoft.com/office/drawing/2014/main" id="{5A0B9F7C-7F74-ECA1-C831-0C65BC73048E}"/>
              </a:ext>
            </a:extLst>
          </p:cNvPr>
          <p:cNvSpPr/>
          <p:nvPr/>
        </p:nvSpPr>
        <p:spPr>
          <a:xfrm>
            <a:off x="10254231" y="1277999"/>
            <a:ext cx="630000" cy="63000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32" name="Freeform: Shape 31">
            <a:extLst>
              <a:ext uri="{FF2B5EF4-FFF2-40B4-BE49-F238E27FC236}">
                <a16:creationId xmlns:a16="http://schemas.microsoft.com/office/drawing/2014/main" id="{25E5A9AA-983F-8D61-E9D4-AB7DDC2E8A6A}"/>
              </a:ext>
            </a:extLst>
          </p:cNvPr>
          <p:cNvSpPr/>
          <p:nvPr/>
        </p:nvSpPr>
        <p:spPr>
          <a:xfrm>
            <a:off x="9669232" y="2484000"/>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Proceed respectfully and responsibly</a:t>
            </a:r>
          </a:p>
        </p:txBody>
      </p:sp>
      <p:sp>
        <p:nvSpPr>
          <p:cNvPr id="34" name="Oval 33">
            <a:extLst>
              <a:ext uri="{FF2B5EF4-FFF2-40B4-BE49-F238E27FC236}">
                <a16:creationId xmlns:a16="http://schemas.microsoft.com/office/drawing/2014/main" id="{C862663D-BF7E-A551-2C9A-EAFFE4B07FF8}"/>
              </a:ext>
            </a:extLst>
          </p:cNvPr>
          <p:cNvSpPr/>
          <p:nvPr/>
        </p:nvSpPr>
        <p:spPr>
          <a:xfrm>
            <a:off x="6847731" y="3654000"/>
            <a:ext cx="1098000" cy="1098000"/>
          </a:xfrm>
          <a:prstGeom prst="ellipse">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35" name="Rectangle 34" descr="User">
            <a:extLst>
              <a:ext uri="{FF2B5EF4-FFF2-40B4-BE49-F238E27FC236}">
                <a16:creationId xmlns:a16="http://schemas.microsoft.com/office/drawing/2014/main" id="{B5E3BE09-F540-D1FA-1296-09C6032B9462}"/>
              </a:ext>
            </a:extLst>
          </p:cNvPr>
          <p:cNvSpPr/>
          <p:nvPr/>
        </p:nvSpPr>
        <p:spPr>
          <a:xfrm>
            <a:off x="7081731" y="3888000"/>
            <a:ext cx="630000" cy="630000"/>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36" name="Freeform: Shape 35">
            <a:extLst>
              <a:ext uri="{FF2B5EF4-FFF2-40B4-BE49-F238E27FC236}">
                <a16:creationId xmlns:a16="http://schemas.microsoft.com/office/drawing/2014/main" id="{55F17575-5329-E464-0352-F2E09AF4AA2B}"/>
              </a:ext>
            </a:extLst>
          </p:cNvPr>
          <p:cNvSpPr/>
          <p:nvPr/>
        </p:nvSpPr>
        <p:spPr>
          <a:xfrm>
            <a:off x="6496731" y="5094000"/>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Choose who to work with </a:t>
            </a:r>
          </a:p>
        </p:txBody>
      </p:sp>
      <p:sp>
        <p:nvSpPr>
          <p:cNvPr id="37" name="Oval 36">
            <a:extLst>
              <a:ext uri="{FF2B5EF4-FFF2-40B4-BE49-F238E27FC236}">
                <a16:creationId xmlns:a16="http://schemas.microsoft.com/office/drawing/2014/main" id="{57A6DE6D-986D-2757-072E-BF6211356FF6}"/>
              </a:ext>
            </a:extLst>
          </p:cNvPr>
          <p:cNvSpPr/>
          <p:nvPr/>
        </p:nvSpPr>
        <p:spPr>
          <a:xfrm>
            <a:off x="8962732" y="3654000"/>
            <a:ext cx="1098000" cy="1098000"/>
          </a:xfrm>
          <a:prstGeom prst="ellipse">
            <a:avLst/>
          </a:prstGeom>
        </p:spPr>
        <p:style>
          <a:lnRef idx="0">
            <a:schemeClr val="lt1">
              <a:alpha val="0"/>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p:style>
      </p:sp>
      <p:sp>
        <p:nvSpPr>
          <p:cNvPr id="38" name="Rectangle 37" descr="Group">
            <a:extLst>
              <a:ext uri="{FF2B5EF4-FFF2-40B4-BE49-F238E27FC236}">
                <a16:creationId xmlns:a16="http://schemas.microsoft.com/office/drawing/2014/main" id="{26FC231B-A422-1551-0896-347FDEC3EC34}"/>
              </a:ext>
            </a:extLst>
          </p:cNvPr>
          <p:cNvSpPr/>
          <p:nvPr/>
        </p:nvSpPr>
        <p:spPr>
          <a:xfrm>
            <a:off x="9196732" y="3888000"/>
            <a:ext cx="630000" cy="630000"/>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39" name="Freeform: Shape 38">
            <a:extLst>
              <a:ext uri="{FF2B5EF4-FFF2-40B4-BE49-F238E27FC236}">
                <a16:creationId xmlns:a16="http://schemas.microsoft.com/office/drawing/2014/main" id="{65EB3389-3C44-7171-F870-9F9D7C536FDE}"/>
              </a:ext>
            </a:extLst>
          </p:cNvPr>
          <p:cNvSpPr/>
          <p:nvPr/>
        </p:nvSpPr>
        <p:spPr>
          <a:xfrm>
            <a:off x="8611731" y="5094000"/>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Get help from your community </a:t>
            </a:r>
          </a:p>
        </p:txBody>
      </p:sp>
    </p:spTree>
    <p:extLst>
      <p:ext uri="{BB962C8B-B14F-4D97-AF65-F5344CB8AC3E}">
        <p14:creationId xmlns:p14="http://schemas.microsoft.com/office/powerpoint/2010/main" val="293638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ppt_x"/>
                                          </p:val>
                                        </p:tav>
                                        <p:tav tm="100000">
                                          <p:val>
                                            <p:strVal val="#ppt_x"/>
                                          </p:val>
                                        </p:tav>
                                      </p:tavLst>
                                    </p:anim>
                                    <p:anim calcmode="lin" valueType="num">
                                      <p:cBhvr additive="base">
                                        <p:cTn id="22" dur="500" fill="hold"/>
                                        <p:tgtEl>
                                          <p:spTgt spid="2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ppt_x"/>
                                          </p:val>
                                        </p:tav>
                                        <p:tav tm="100000">
                                          <p:val>
                                            <p:strVal val="#ppt_x"/>
                                          </p:val>
                                        </p:tav>
                                      </p:tavLst>
                                    </p:anim>
                                    <p:anim calcmode="lin" valueType="num">
                                      <p:cBhvr additive="base">
                                        <p:cTn id="2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ppt_x"/>
                                          </p:val>
                                        </p:tav>
                                        <p:tav tm="100000">
                                          <p:val>
                                            <p:strVal val="#ppt_x"/>
                                          </p:val>
                                        </p:tav>
                                      </p:tavLst>
                                    </p:anim>
                                    <p:anim calcmode="lin" valueType="num">
                                      <p:cBhvr additive="base">
                                        <p:cTn id="32" dur="500" fill="hold"/>
                                        <p:tgtEl>
                                          <p:spTgt spid="2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500" fill="hold"/>
                                        <p:tgtEl>
                                          <p:spTgt spid="32"/>
                                        </p:tgtEl>
                                        <p:attrNameLst>
                                          <p:attrName>ppt_x</p:attrName>
                                        </p:attrNameLst>
                                      </p:cBhvr>
                                      <p:tavLst>
                                        <p:tav tm="0">
                                          <p:val>
                                            <p:strVal val="#ppt_x"/>
                                          </p:val>
                                        </p:tav>
                                        <p:tav tm="100000">
                                          <p:val>
                                            <p:strVal val="#ppt_x"/>
                                          </p:val>
                                        </p:tav>
                                      </p:tavLst>
                                    </p:anim>
                                    <p:anim calcmode="lin" valueType="num">
                                      <p:cBhvr additive="base">
                                        <p:cTn id="3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ppt_x"/>
                                          </p:val>
                                        </p:tav>
                                        <p:tav tm="100000">
                                          <p:val>
                                            <p:strVal val="#ppt_x"/>
                                          </p:val>
                                        </p:tav>
                                      </p:tavLst>
                                    </p:anim>
                                    <p:anim calcmode="lin" valueType="num">
                                      <p:cBhvr additive="base">
                                        <p:cTn id="42" dur="500" fill="hold"/>
                                        <p:tgtEl>
                                          <p:spTgt spid="34"/>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anim calcmode="lin" valueType="num">
                                      <p:cBhvr additive="base">
                                        <p:cTn id="45" dur="500" fill="hold"/>
                                        <p:tgtEl>
                                          <p:spTgt spid="36"/>
                                        </p:tgtEl>
                                        <p:attrNameLst>
                                          <p:attrName>ppt_x</p:attrName>
                                        </p:attrNameLst>
                                      </p:cBhvr>
                                      <p:tavLst>
                                        <p:tav tm="0">
                                          <p:val>
                                            <p:strVal val="#ppt_x"/>
                                          </p:val>
                                        </p:tav>
                                        <p:tav tm="100000">
                                          <p:val>
                                            <p:strVal val="#ppt_x"/>
                                          </p:val>
                                        </p:tav>
                                      </p:tavLst>
                                    </p:anim>
                                    <p:anim calcmode="lin" valueType="num">
                                      <p:cBhvr additive="base">
                                        <p:cTn id="46"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37"/>
                                        </p:tgtEl>
                                        <p:attrNameLst>
                                          <p:attrName>style.visibility</p:attrName>
                                        </p:attrNameLst>
                                      </p:cBhvr>
                                      <p:to>
                                        <p:strVal val="visible"/>
                                      </p:to>
                                    </p:set>
                                    <p:anim calcmode="lin" valueType="num">
                                      <p:cBhvr additive="base">
                                        <p:cTn id="51" dur="500" fill="hold"/>
                                        <p:tgtEl>
                                          <p:spTgt spid="37"/>
                                        </p:tgtEl>
                                        <p:attrNameLst>
                                          <p:attrName>ppt_x</p:attrName>
                                        </p:attrNameLst>
                                      </p:cBhvr>
                                      <p:tavLst>
                                        <p:tav tm="0">
                                          <p:val>
                                            <p:strVal val="#ppt_x"/>
                                          </p:val>
                                        </p:tav>
                                        <p:tav tm="100000">
                                          <p:val>
                                            <p:strVal val="#ppt_x"/>
                                          </p:val>
                                        </p:tav>
                                      </p:tavLst>
                                    </p:anim>
                                    <p:anim calcmode="lin" valueType="num">
                                      <p:cBhvr additive="base">
                                        <p:cTn id="52" dur="500" fill="hold"/>
                                        <p:tgtEl>
                                          <p:spTgt spid="3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 calcmode="lin" valueType="num">
                                      <p:cBhvr additive="base">
                                        <p:cTn id="55" dur="500" fill="hold"/>
                                        <p:tgtEl>
                                          <p:spTgt spid="39"/>
                                        </p:tgtEl>
                                        <p:attrNameLst>
                                          <p:attrName>ppt_x</p:attrName>
                                        </p:attrNameLst>
                                      </p:cBhvr>
                                      <p:tavLst>
                                        <p:tav tm="0">
                                          <p:val>
                                            <p:strVal val="#ppt_x"/>
                                          </p:val>
                                        </p:tav>
                                        <p:tav tm="100000">
                                          <p:val>
                                            <p:strVal val="#ppt_x"/>
                                          </p:val>
                                        </p:tav>
                                      </p:tavLst>
                                    </p:anim>
                                    <p:anim calcmode="lin" valueType="num">
                                      <p:cBhvr additive="base">
                                        <p:cTn id="5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p:bldP spid="32" grpId="0"/>
      <p:bldP spid="36" grpId="0"/>
      <p:bldP spid="39"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6" name="Freeform: Shape 15">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Oval 16">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Shape 18">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1" name="Rectangle 20">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F92F65-6B4D-A728-7161-DDA953E84913}"/>
              </a:ext>
            </a:extLst>
          </p:cNvPr>
          <p:cNvSpPr>
            <a:spLocks noGrp="1"/>
          </p:cNvSpPr>
          <p:nvPr>
            <p:ph type="title"/>
          </p:nvPr>
        </p:nvSpPr>
        <p:spPr>
          <a:xfrm>
            <a:off x="550863" y="550800"/>
            <a:ext cx="7308850" cy="986400"/>
          </a:xfrm>
        </p:spPr>
        <p:txBody>
          <a:bodyPr vert="horz" wrap="square" lIns="0" tIns="0" rIns="0" bIns="0" rtlCol="0" anchor="ctr" anchorCtr="0">
            <a:normAutofit/>
          </a:bodyPr>
          <a:lstStyle/>
          <a:p>
            <a:r>
              <a:rPr lang="en-US" sz="3700" dirty="0"/>
              <a:t>Keys to Building Successful Career </a:t>
            </a:r>
          </a:p>
        </p:txBody>
      </p:sp>
      <p:sp>
        <p:nvSpPr>
          <p:cNvPr id="23" name="Rectangle 22">
            <a:extLst>
              <a:ext uri="{FF2B5EF4-FFF2-40B4-BE49-F238E27FC236}">
                <a16:creationId xmlns:a16="http://schemas.microsoft.com/office/drawing/2014/main" id="{88392DC7-0988-443B-A0D0-E726C7DB6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4"/>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D698C7D6-AF4F-9D29-C763-37B406456743}"/>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Tuesday, January 3, 2023</a:t>
            </a:r>
          </a:p>
        </p:txBody>
      </p:sp>
      <p:sp>
        <p:nvSpPr>
          <p:cNvPr id="8" name="Footer Placeholder 7">
            <a:extLst>
              <a:ext uri="{FF2B5EF4-FFF2-40B4-BE49-F238E27FC236}">
                <a16:creationId xmlns:a16="http://schemas.microsoft.com/office/drawing/2014/main" id="{3DBD64DA-D772-E665-D9FE-1EAFA3F33209}"/>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dirty="0">
                <a:solidFill>
                  <a:schemeClr val="tx1">
                    <a:alpha val="80000"/>
                  </a:schemeClr>
                </a:solidFill>
              </a:rPr>
              <a:t>muzn - </a:t>
            </a:r>
            <a:r>
              <a:rPr lang="ar-EG" dirty="0">
                <a:solidFill>
                  <a:schemeClr val="tx1">
                    <a:alpha val="80000"/>
                  </a:schemeClr>
                </a:solidFill>
              </a:rPr>
              <a:t>مزن</a:t>
            </a:r>
            <a:endParaRPr lang="en-US" kern="1200" dirty="0">
              <a:solidFill>
                <a:schemeClr val="tx1">
                  <a:alpha val="80000"/>
                </a:schemeClr>
              </a:solidFill>
              <a:latin typeface="+mn-lt"/>
              <a:ea typeface="+mn-ea"/>
              <a:cs typeface="+mn-cs"/>
            </a:endParaRPr>
          </a:p>
        </p:txBody>
      </p:sp>
      <p:sp>
        <p:nvSpPr>
          <p:cNvPr id="9" name="Slide Number Placeholder 8">
            <a:extLst>
              <a:ext uri="{FF2B5EF4-FFF2-40B4-BE49-F238E27FC236}">
                <a16:creationId xmlns:a16="http://schemas.microsoft.com/office/drawing/2014/main" id="{5B8D625E-E151-9209-AC81-433232BE092F}"/>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31</a:t>
            </a:fld>
            <a:endParaRPr lang="en-US">
              <a:solidFill>
                <a:schemeClr val="tx1">
                  <a:alpha val="80000"/>
                </a:schemeClr>
              </a:solidFill>
            </a:endParaRPr>
          </a:p>
        </p:txBody>
      </p:sp>
      <p:sp>
        <p:nvSpPr>
          <p:cNvPr id="12" name="Rectangle: Diagonal Corners Rounded 11">
            <a:extLst>
              <a:ext uri="{FF2B5EF4-FFF2-40B4-BE49-F238E27FC236}">
                <a16:creationId xmlns:a16="http://schemas.microsoft.com/office/drawing/2014/main" id="{C7FB97A9-EE50-F8A2-8885-80B79B9D050F}"/>
              </a:ext>
            </a:extLst>
          </p:cNvPr>
          <p:cNvSpPr/>
          <p:nvPr/>
        </p:nvSpPr>
        <p:spPr>
          <a:xfrm>
            <a:off x="1317001" y="3278480"/>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13" name="Rectangle 12" descr="Board Room">
            <a:extLst>
              <a:ext uri="{FF2B5EF4-FFF2-40B4-BE49-F238E27FC236}">
                <a16:creationId xmlns:a16="http://schemas.microsoft.com/office/drawing/2014/main" id="{525D7525-1C84-3FAB-1B24-57189E9279F0}"/>
              </a:ext>
            </a:extLst>
          </p:cNvPr>
          <p:cNvSpPr/>
          <p:nvPr/>
        </p:nvSpPr>
        <p:spPr>
          <a:xfrm>
            <a:off x="1551001" y="3512480"/>
            <a:ext cx="630000" cy="63000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4" name="Freeform: Shape 13">
            <a:extLst>
              <a:ext uri="{FF2B5EF4-FFF2-40B4-BE49-F238E27FC236}">
                <a16:creationId xmlns:a16="http://schemas.microsoft.com/office/drawing/2014/main" id="{9B83D78B-E975-91A0-AF24-C23D1607F1DE}"/>
              </a:ext>
            </a:extLst>
          </p:cNvPr>
          <p:cNvSpPr/>
          <p:nvPr/>
        </p:nvSpPr>
        <p:spPr>
          <a:xfrm>
            <a:off x="966001" y="4718480"/>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Teamwork</a:t>
            </a:r>
          </a:p>
        </p:txBody>
      </p:sp>
      <p:sp>
        <p:nvSpPr>
          <p:cNvPr id="20" name="Rectangle: Diagonal Corners Rounded 19">
            <a:extLst>
              <a:ext uri="{FF2B5EF4-FFF2-40B4-BE49-F238E27FC236}">
                <a16:creationId xmlns:a16="http://schemas.microsoft.com/office/drawing/2014/main" id="{8488923B-356F-2C23-C8E2-9ABB8BF8D956}"/>
              </a:ext>
            </a:extLst>
          </p:cNvPr>
          <p:cNvSpPr/>
          <p:nvPr/>
        </p:nvSpPr>
        <p:spPr>
          <a:xfrm>
            <a:off x="3432001" y="3278480"/>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22" name="Rectangle 21" descr="Telephone">
            <a:extLst>
              <a:ext uri="{FF2B5EF4-FFF2-40B4-BE49-F238E27FC236}">
                <a16:creationId xmlns:a16="http://schemas.microsoft.com/office/drawing/2014/main" id="{BAE001C3-FA62-9959-FCF1-D95EDD758228}"/>
              </a:ext>
            </a:extLst>
          </p:cNvPr>
          <p:cNvSpPr/>
          <p:nvPr/>
        </p:nvSpPr>
        <p:spPr>
          <a:xfrm>
            <a:off x="3666001" y="3512480"/>
            <a:ext cx="630000" cy="630000"/>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4" name="Freeform: Shape 23">
            <a:extLst>
              <a:ext uri="{FF2B5EF4-FFF2-40B4-BE49-F238E27FC236}">
                <a16:creationId xmlns:a16="http://schemas.microsoft.com/office/drawing/2014/main" id="{1282319C-0018-5DE9-A365-E37599C0D848}"/>
              </a:ext>
            </a:extLst>
          </p:cNvPr>
          <p:cNvSpPr/>
          <p:nvPr/>
        </p:nvSpPr>
        <p:spPr>
          <a:xfrm>
            <a:off x="3081001" y="4718480"/>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Communication </a:t>
            </a:r>
          </a:p>
        </p:txBody>
      </p:sp>
      <p:sp>
        <p:nvSpPr>
          <p:cNvPr id="25" name="Rectangle: Diagonal Corners Rounded 24">
            <a:extLst>
              <a:ext uri="{FF2B5EF4-FFF2-40B4-BE49-F238E27FC236}">
                <a16:creationId xmlns:a16="http://schemas.microsoft.com/office/drawing/2014/main" id="{9EC86299-5A3D-669F-FBC0-C1DF27069DC2}"/>
              </a:ext>
            </a:extLst>
          </p:cNvPr>
          <p:cNvSpPr/>
          <p:nvPr/>
        </p:nvSpPr>
        <p:spPr>
          <a:xfrm>
            <a:off x="5547001" y="3278480"/>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26" name="Rectangle 25" descr="Handshake">
            <a:extLst>
              <a:ext uri="{FF2B5EF4-FFF2-40B4-BE49-F238E27FC236}">
                <a16:creationId xmlns:a16="http://schemas.microsoft.com/office/drawing/2014/main" id="{652CBF7F-659A-3276-42DD-02BCC2E7E7FE}"/>
              </a:ext>
            </a:extLst>
          </p:cNvPr>
          <p:cNvSpPr/>
          <p:nvPr/>
        </p:nvSpPr>
        <p:spPr>
          <a:xfrm>
            <a:off x="5781001" y="3512480"/>
            <a:ext cx="630000" cy="63000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7" name="Freeform: Shape 26">
            <a:extLst>
              <a:ext uri="{FF2B5EF4-FFF2-40B4-BE49-F238E27FC236}">
                <a16:creationId xmlns:a16="http://schemas.microsoft.com/office/drawing/2014/main" id="{DC6D52B7-1488-FED4-BB72-1F8C31C4BD88}"/>
              </a:ext>
            </a:extLst>
          </p:cNvPr>
          <p:cNvSpPr/>
          <p:nvPr/>
        </p:nvSpPr>
        <p:spPr>
          <a:xfrm>
            <a:off x="5196001" y="4718480"/>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Networking </a:t>
            </a:r>
          </a:p>
        </p:txBody>
      </p:sp>
      <p:sp>
        <p:nvSpPr>
          <p:cNvPr id="28" name="Rectangle: Diagonal Corners Rounded 27">
            <a:extLst>
              <a:ext uri="{FF2B5EF4-FFF2-40B4-BE49-F238E27FC236}">
                <a16:creationId xmlns:a16="http://schemas.microsoft.com/office/drawing/2014/main" id="{ACEFD404-1284-858B-2393-95E4342F9187}"/>
              </a:ext>
            </a:extLst>
          </p:cNvPr>
          <p:cNvSpPr/>
          <p:nvPr/>
        </p:nvSpPr>
        <p:spPr>
          <a:xfrm>
            <a:off x="7662001" y="3278480"/>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29" name="Rectangle 28" descr="Checkmark">
            <a:extLst>
              <a:ext uri="{FF2B5EF4-FFF2-40B4-BE49-F238E27FC236}">
                <a16:creationId xmlns:a16="http://schemas.microsoft.com/office/drawing/2014/main" id="{75AE2E2C-67D8-2BD0-3679-AE878E45EBDD}"/>
              </a:ext>
            </a:extLst>
          </p:cNvPr>
          <p:cNvSpPr/>
          <p:nvPr/>
        </p:nvSpPr>
        <p:spPr>
          <a:xfrm>
            <a:off x="7896001" y="3512480"/>
            <a:ext cx="630000" cy="630000"/>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30" name="Freeform: Shape 29">
            <a:extLst>
              <a:ext uri="{FF2B5EF4-FFF2-40B4-BE49-F238E27FC236}">
                <a16:creationId xmlns:a16="http://schemas.microsoft.com/office/drawing/2014/main" id="{D9C7CC43-D4EA-FB26-F0C3-24E883DC908F}"/>
              </a:ext>
            </a:extLst>
          </p:cNvPr>
          <p:cNvSpPr/>
          <p:nvPr/>
        </p:nvSpPr>
        <p:spPr>
          <a:xfrm>
            <a:off x="7311001" y="4718480"/>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Personal discipline</a:t>
            </a:r>
          </a:p>
        </p:txBody>
      </p:sp>
      <p:sp>
        <p:nvSpPr>
          <p:cNvPr id="31" name="Rectangle: Diagonal Corners Rounded 30">
            <a:extLst>
              <a:ext uri="{FF2B5EF4-FFF2-40B4-BE49-F238E27FC236}">
                <a16:creationId xmlns:a16="http://schemas.microsoft.com/office/drawing/2014/main" id="{0AE8EAC8-BC28-37A0-36BD-A6B5CB127E72}"/>
              </a:ext>
            </a:extLst>
          </p:cNvPr>
          <p:cNvSpPr/>
          <p:nvPr/>
        </p:nvSpPr>
        <p:spPr>
          <a:xfrm>
            <a:off x="9777001" y="3278480"/>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p:style>
      </p:sp>
      <p:sp>
        <p:nvSpPr>
          <p:cNvPr id="32" name="Rectangle 31" descr="Heart">
            <a:extLst>
              <a:ext uri="{FF2B5EF4-FFF2-40B4-BE49-F238E27FC236}">
                <a16:creationId xmlns:a16="http://schemas.microsoft.com/office/drawing/2014/main" id="{D2A70D5C-377A-A5E8-6858-DDE120EED865}"/>
              </a:ext>
            </a:extLst>
          </p:cNvPr>
          <p:cNvSpPr/>
          <p:nvPr/>
        </p:nvSpPr>
        <p:spPr>
          <a:xfrm>
            <a:off x="10011001" y="3512480"/>
            <a:ext cx="630000" cy="630000"/>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33" name="Freeform: Shape 32">
            <a:extLst>
              <a:ext uri="{FF2B5EF4-FFF2-40B4-BE49-F238E27FC236}">
                <a16:creationId xmlns:a16="http://schemas.microsoft.com/office/drawing/2014/main" id="{6CCA39FB-9406-9E3A-B998-3C805F4ACD79}"/>
              </a:ext>
            </a:extLst>
          </p:cNvPr>
          <p:cNvSpPr/>
          <p:nvPr/>
        </p:nvSpPr>
        <p:spPr>
          <a:xfrm>
            <a:off x="9426001" y="4718480"/>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Altruism</a:t>
            </a:r>
          </a:p>
        </p:txBody>
      </p:sp>
    </p:spTree>
    <p:extLst>
      <p:ext uri="{BB962C8B-B14F-4D97-AF65-F5344CB8AC3E}">
        <p14:creationId xmlns:p14="http://schemas.microsoft.com/office/powerpoint/2010/main" val="2748856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ppt_x"/>
                                          </p:val>
                                        </p:tav>
                                        <p:tav tm="100000">
                                          <p:val>
                                            <p:strVal val="#ppt_x"/>
                                          </p:val>
                                        </p:tav>
                                      </p:tavLst>
                                    </p:anim>
                                    <p:anim calcmode="lin" valueType="num">
                                      <p:cBhvr additive="base">
                                        <p:cTn id="22" dur="500" fill="hold"/>
                                        <p:tgtEl>
                                          <p:spTgt spid="20"/>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ppt_x"/>
                                          </p:val>
                                        </p:tav>
                                        <p:tav tm="100000">
                                          <p:val>
                                            <p:strVal val="#ppt_x"/>
                                          </p:val>
                                        </p:tav>
                                      </p:tavLst>
                                    </p:anim>
                                    <p:anim calcmode="lin" valueType="num">
                                      <p:cBhvr additive="base">
                                        <p:cTn id="26" dur="500" fill="hold"/>
                                        <p:tgtEl>
                                          <p:spTgt spid="22"/>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ppt_x"/>
                                          </p:val>
                                        </p:tav>
                                        <p:tav tm="100000">
                                          <p:val>
                                            <p:strVal val="#ppt_x"/>
                                          </p:val>
                                        </p:tav>
                                      </p:tavLst>
                                    </p:anim>
                                    <p:anim calcmode="lin" valueType="num">
                                      <p:cBhvr additive="base">
                                        <p:cTn id="3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ppt_x"/>
                                          </p:val>
                                        </p:tav>
                                        <p:tav tm="100000">
                                          <p:val>
                                            <p:strVal val="#ppt_x"/>
                                          </p:val>
                                        </p:tav>
                                      </p:tavLst>
                                    </p:anim>
                                    <p:anim calcmode="lin" valueType="num">
                                      <p:cBhvr additive="base">
                                        <p:cTn id="36" dur="500" fill="hold"/>
                                        <p:tgtEl>
                                          <p:spTgt spid="25"/>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ppt_x"/>
                                          </p:val>
                                        </p:tav>
                                        <p:tav tm="100000">
                                          <p:val>
                                            <p:strVal val="#ppt_x"/>
                                          </p:val>
                                        </p:tav>
                                      </p:tavLst>
                                    </p:anim>
                                    <p:anim calcmode="lin" valueType="num">
                                      <p:cBhvr additive="base">
                                        <p:cTn id="40" dur="500" fill="hold"/>
                                        <p:tgtEl>
                                          <p:spTgt spid="2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 calcmode="lin" valueType="num">
                                      <p:cBhvr additive="base">
                                        <p:cTn id="43" dur="500" fill="hold"/>
                                        <p:tgtEl>
                                          <p:spTgt spid="27"/>
                                        </p:tgtEl>
                                        <p:attrNameLst>
                                          <p:attrName>ppt_x</p:attrName>
                                        </p:attrNameLst>
                                      </p:cBhvr>
                                      <p:tavLst>
                                        <p:tav tm="0">
                                          <p:val>
                                            <p:strVal val="#ppt_x"/>
                                          </p:val>
                                        </p:tav>
                                        <p:tav tm="100000">
                                          <p:val>
                                            <p:strVal val="#ppt_x"/>
                                          </p:val>
                                        </p:tav>
                                      </p:tavLst>
                                    </p:anim>
                                    <p:anim calcmode="lin" valueType="num">
                                      <p:cBhvr additive="base">
                                        <p:cTn id="4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500" fill="hold"/>
                                        <p:tgtEl>
                                          <p:spTgt spid="28"/>
                                        </p:tgtEl>
                                        <p:attrNameLst>
                                          <p:attrName>ppt_x</p:attrName>
                                        </p:attrNameLst>
                                      </p:cBhvr>
                                      <p:tavLst>
                                        <p:tav tm="0">
                                          <p:val>
                                            <p:strVal val="#ppt_x"/>
                                          </p:val>
                                        </p:tav>
                                        <p:tav tm="100000">
                                          <p:val>
                                            <p:strVal val="#ppt_x"/>
                                          </p:val>
                                        </p:tav>
                                      </p:tavLst>
                                    </p:anim>
                                    <p:anim calcmode="lin" valueType="num">
                                      <p:cBhvr additive="base">
                                        <p:cTn id="50" dur="500" fill="hold"/>
                                        <p:tgtEl>
                                          <p:spTgt spid="28"/>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anim calcmode="lin" valueType="num">
                                      <p:cBhvr additive="base">
                                        <p:cTn id="53" dur="500" fill="hold"/>
                                        <p:tgtEl>
                                          <p:spTgt spid="29"/>
                                        </p:tgtEl>
                                        <p:attrNameLst>
                                          <p:attrName>ppt_x</p:attrName>
                                        </p:attrNameLst>
                                      </p:cBhvr>
                                      <p:tavLst>
                                        <p:tav tm="0">
                                          <p:val>
                                            <p:strVal val="#ppt_x"/>
                                          </p:val>
                                        </p:tav>
                                        <p:tav tm="100000">
                                          <p:val>
                                            <p:strVal val="#ppt_x"/>
                                          </p:val>
                                        </p:tav>
                                      </p:tavLst>
                                    </p:anim>
                                    <p:anim calcmode="lin" valueType="num">
                                      <p:cBhvr additive="base">
                                        <p:cTn id="54" dur="500" fill="hold"/>
                                        <p:tgtEl>
                                          <p:spTgt spid="29"/>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 calcmode="lin" valueType="num">
                                      <p:cBhvr additive="base">
                                        <p:cTn id="57" dur="500" fill="hold"/>
                                        <p:tgtEl>
                                          <p:spTgt spid="30"/>
                                        </p:tgtEl>
                                        <p:attrNameLst>
                                          <p:attrName>ppt_x</p:attrName>
                                        </p:attrNameLst>
                                      </p:cBhvr>
                                      <p:tavLst>
                                        <p:tav tm="0">
                                          <p:val>
                                            <p:strVal val="#ppt_x"/>
                                          </p:val>
                                        </p:tav>
                                        <p:tav tm="100000">
                                          <p:val>
                                            <p:strVal val="#ppt_x"/>
                                          </p:val>
                                        </p:tav>
                                      </p:tavLst>
                                    </p:anim>
                                    <p:anim calcmode="lin" valueType="num">
                                      <p:cBhvr additive="base">
                                        <p:cTn id="5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32"/>
                                        </p:tgtEl>
                                        <p:attrNameLst>
                                          <p:attrName>style.visibility</p:attrName>
                                        </p:attrNameLst>
                                      </p:cBhvr>
                                      <p:to>
                                        <p:strVal val="visible"/>
                                      </p:to>
                                    </p:set>
                                    <p:anim calcmode="lin" valueType="num">
                                      <p:cBhvr additive="base">
                                        <p:cTn id="63" dur="500" fill="hold"/>
                                        <p:tgtEl>
                                          <p:spTgt spid="32"/>
                                        </p:tgtEl>
                                        <p:attrNameLst>
                                          <p:attrName>ppt_x</p:attrName>
                                        </p:attrNameLst>
                                      </p:cBhvr>
                                      <p:tavLst>
                                        <p:tav tm="0">
                                          <p:val>
                                            <p:strVal val="#ppt_x"/>
                                          </p:val>
                                        </p:tav>
                                        <p:tav tm="100000">
                                          <p:val>
                                            <p:strVal val="#ppt_x"/>
                                          </p:val>
                                        </p:tav>
                                      </p:tavLst>
                                    </p:anim>
                                    <p:anim calcmode="lin" valueType="num">
                                      <p:cBhvr additive="base">
                                        <p:cTn id="64" dur="500" fill="hold"/>
                                        <p:tgtEl>
                                          <p:spTgt spid="32"/>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31"/>
                                        </p:tgtEl>
                                        <p:attrNameLst>
                                          <p:attrName>style.visibility</p:attrName>
                                        </p:attrNameLst>
                                      </p:cBhvr>
                                      <p:to>
                                        <p:strVal val="visible"/>
                                      </p:to>
                                    </p:set>
                                    <p:anim calcmode="lin" valueType="num">
                                      <p:cBhvr additive="base">
                                        <p:cTn id="67" dur="500" fill="hold"/>
                                        <p:tgtEl>
                                          <p:spTgt spid="31"/>
                                        </p:tgtEl>
                                        <p:attrNameLst>
                                          <p:attrName>ppt_x</p:attrName>
                                        </p:attrNameLst>
                                      </p:cBhvr>
                                      <p:tavLst>
                                        <p:tav tm="0">
                                          <p:val>
                                            <p:strVal val="#ppt_x"/>
                                          </p:val>
                                        </p:tav>
                                        <p:tav tm="100000">
                                          <p:val>
                                            <p:strVal val="#ppt_x"/>
                                          </p:val>
                                        </p:tav>
                                      </p:tavLst>
                                    </p:anim>
                                    <p:anim calcmode="lin" valueType="num">
                                      <p:cBhvr additive="base">
                                        <p:cTn id="68" dur="500" fill="hold"/>
                                        <p:tgtEl>
                                          <p:spTgt spid="31"/>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anim calcmode="lin" valueType="num">
                                      <p:cBhvr additive="base">
                                        <p:cTn id="71" dur="500" fill="hold"/>
                                        <p:tgtEl>
                                          <p:spTgt spid="33"/>
                                        </p:tgtEl>
                                        <p:attrNameLst>
                                          <p:attrName>ppt_x</p:attrName>
                                        </p:attrNameLst>
                                      </p:cBhvr>
                                      <p:tavLst>
                                        <p:tav tm="0">
                                          <p:val>
                                            <p:strVal val="#ppt_x"/>
                                          </p:val>
                                        </p:tav>
                                        <p:tav tm="100000">
                                          <p:val>
                                            <p:strVal val="#ppt_x"/>
                                          </p:val>
                                        </p:tav>
                                      </p:tavLst>
                                    </p:anim>
                                    <p:anim calcmode="lin" valueType="num">
                                      <p:cBhvr additive="base">
                                        <p:cTn id="7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4" grpId="0"/>
      <p:bldP spid="27" grpId="0"/>
      <p:bldP spid="30" grpId="0"/>
      <p:bldP spid="33"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7"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58"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62"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Person walking up a stairs">
            <a:extLst>
              <a:ext uri="{FF2B5EF4-FFF2-40B4-BE49-F238E27FC236}">
                <a16:creationId xmlns:a16="http://schemas.microsoft.com/office/drawing/2014/main" id="{A59EBCD1-9658-9519-FB90-B34413D873D0}"/>
              </a:ext>
            </a:extLst>
          </p:cNvPr>
          <p:cNvPicPr>
            <a:picLocks noChangeAspect="1"/>
          </p:cNvPicPr>
          <p:nvPr/>
        </p:nvPicPr>
        <p:blipFill rotWithShape="1">
          <a:blip r:embed="rId2"/>
          <a:srcRect t="4474" b="11257"/>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63"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1F605012-4586-3569-DB42-64E19C8C2551}"/>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kern="1200">
                <a:solidFill>
                  <a:schemeClr val="tx1"/>
                </a:solidFill>
                <a:latin typeface="+mj-lt"/>
                <a:ea typeface="+mj-ea"/>
                <a:cs typeface="+mj-cs"/>
              </a:rPr>
              <a:t>Final Thoughts</a:t>
            </a:r>
          </a:p>
        </p:txBody>
      </p:sp>
      <p:sp>
        <p:nvSpPr>
          <p:cNvPr id="3" name="Date Placeholder 2">
            <a:extLst>
              <a:ext uri="{FF2B5EF4-FFF2-40B4-BE49-F238E27FC236}">
                <a16:creationId xmlns:a16="http://schemas.microsoft.com/office/drawing/2014/main" id="{CB6A7649-67B5-27C0-8272-BE48BFA79B19}"/>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Tuesday, January 3, 2023</a:t>
            </a:r>
          </a:p>
        </p:txBody>
      </p:sp>
      <p:sp>
        <p:nvSpPr>
          <p:cNvPr id="4" name="Footer Placeholder 3">
            <a:extLst>
              <a:ext uri="{FF2B5EF4-FFF2-40B4-BE49-F238E27FC236}">
                <a16:creationId xmlns:a16="http://schemas.microsoft.com/office/drawing/2014/main" id="{84ED453C-2F0F-0B6B-9024-C30E490CB644}"/>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muzn - </a:t>
            </a:r>
            <a:r>
              <a:rPr lang="ar-EG" kern="1200" dirty="0">
                <a:solidFill>
                  <a:schemeClr val="tx1">
                    <a:alpha val="80000"/>
                  </a:schemeClr>
                </a:solidFill>
                <a:latin typeface="+mn-lt"/>
                <a:ea typeface="+mn-ea"/>
                <a:cs typeface="+mn-cs"/>
              </a:rPr>
              <a:t>مزن</a:t>
            </a:r>
            <a:endParaRPr lang="en-US" kern="1200" dirty="0">
              <a:solidFill>
                <a:schemeClr val="tx1">
                  <a:alpha val="80000"/>
                </a:schemeClr>
              </a:solidFill>
              <a:latin typeface="+mn-lt"/>
              <a:ea typeface="+mn-ea"/>
              <a:cs typeface="+mn-cs"/>
            </a:endParaRPr>
          </a:p>
        </p:txBody>
      </p:sp>
      <p:sp>
        <p:nvSpPr>
          <p:cNvPr id="5" name="Slide Number Placeholder 4">
            <a:extLst>
              <a:ext uri="{FF2B5EF4-FFF2-40B4-BE49-F238E27FC236}">
                <a16:creationId xmlns:a16="http://schemas.microsoft.com/office/drawing/2014/main" id="{CF4D819D-5F24-F27C-33E9-910CF421E89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32</a:t>
            </a:fld>
            <a:endParaRPr lang="en-US">
              <a:solidFill>
                <a:schemeClr val="tx1">
                  <a:alpha val="80000"/>
                </a:schemeClr>
              </a:solidFill>
            </a:endParaRPr>
          </a:p>
        </p:txBody>
      </p:sp>
    </p:spTree>
    <p:extLst>
      <p:ext uri="{BB962C8B-B14F-4D97-AF65-F5344CB8AC3E}">
        <p14:creationId xmlns:p14="http://schemas.microsoft.com/office/powerpoint/2010/main" val="988501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9" name="Freeform: Shape 28">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0" name="Oval 29">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Oval 30">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Freeform: Shape 31">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34" name="Rectangle 33">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873D07-2035-CE6B-4210-694FB29CB15F}"/>
              </a:ext>
            </a:extLst>
          </p:cNvPr>
          <p:cNvSpPr>
            <a:spLocks noGrp="1"/>
          </p:cNvSpPr>
          <p:nvPr>
            <p:ph type="title"/>
          </p:nvPr>
        </p:nvSpPr>
        <p:spPr>
          <a:xfrm>
            <a:off x="550863" y="549275"/>
            <a:ext cx="3565525" cy="5543549"/>
          </a:xfrm>
        </p:spPr>
        <p:txBody>
          <a:bodyPr vert="horz" wrap="square" lIns="0" tIns="0" rIns="0" bIns="0" rtlCol="0" anchor="ctr" anchorCtr="0">
            <a:normAutofit/>
          </a:bodyPr>
          <a:lstStyle/>
          <a:p>
            <a:pPr>
              <a:lnSpc>
                <a:spcPct val="100000"/>
              </a:lnSpc>
            </a:pPr>
            <a:r>
              <a:rPr lang="en-US"/>
              <a:t>Overcoming Imposter</a:t>
            </a:r>
            <a:br>
              <a:rPr lang="en-US"/>
            </a:br>
            <a:r>
              <a:rPr lang="en-US"/>
              <a:t>Syndrome</a:t>
            </a:r>
          </a:p>
        </p:txBody>
      </p:sp>
      <p:sp>
        <p:nvSpPr>
          <p:cNvPr id="36" name="Rectangle 35">
            <a:extLst>
              <a:ext uri="{FF2B5EF4-FFF2-40B4-BE49-F238E27FC236}">
                <a16:creationId xmlns:a16="http://schemas.microsoft.com/office/drawing/2014/main" id="{429899A3-416E-4DB5-846D-023526052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9" y="0"/>
            <a:ext cx="7641102" cy="6858000"/>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3AB7E3D1-FC68-6550-D75A-965E45DACBEE}"/>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Tuesday, January 3, 2023</a:t>
            </a:r>
          </a:p>
        </p:txBody>
      </p:sp>
      <p:sp>
        <p:nvSpPr>
          <p:cNvPr id="8" name="Footer Placeholder 7">
            <a:extLst>
              <a:ext uri="{FF2B5EF4-FFF2-40B4-BE49-F238E27FC236}">
                <a16:creationId xmlns:a16="http://schemas.microsoft.com/office/drawing/2014/main" id="{0B98EEF7-EF1B-C627-C1AD-01DE8861893D}"/>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muzn - </a:t>
            </a:r>
            <a:r>
              <a:rPr lang="ar-EG" kern="1200" dirty="0">
                <a:solidFill>
                  <a:schemeClr val="tx1">
                    <a:alpha val="80000"/>
                  </a:schemeClr>
                </a:solidFill>
                <a:latin typeface="+mn-lt"/>
                <a:ea typeface="+mn-ea"/>
                <a:cs typeface="+mn-cs"/>
              </a:rPr>
              <a:t>مزن</a:t>
            </a:r>
            <a:endParaRPr lang="en-US" kern="1200" dirty="0">
              <a:solidFill>
                <a:schemeClr val="tx1">
                  <a:alpha val="80000"/>
                </a:schemeClr>
              </a:solidFill>
              <a:latin typeface="+mn-lt"/>
              <a:ea typeface="+mn-ea"/>
              <a:cs typeface="+mn-cs"/>
            </a:endParaRPr>
          </a:p>
        </p:txBody>
      </p:sp>
      <p:sp>
        <p:nvSpPr>
          <p:cNvPr id="9" name="Slide Number Placeholder 8">
            <a:extLst>
              <a:ext uri="{FF2B5EF4-FFF2-40B4-BE49-F238E27FC236}">
                <a16:creationId xmlns:a16="http://schemas.microsoft.com/office/drawing/2014/main" id="{0FA5AD6A-9C5E-632A-6062-1007A667D15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33</a:t>
            </a:fld>
            <a:endParaRPr lang="en-US">
              <a:solidFill>
                <a:schemeClr val="tx1">
                  <a:alpha val="80000"/>
                </a:schemeClr>
              </a:solidFill>
            </a:endParaRPr>
          </a:p>
        </p:txBody>
      </p:sp>
      <p:graphicFrame>
        <p:nvGraphicFramePr>
          <p:cNvPr id="11" name="Content Placeholder 3">
            <a:extLst>
              <a:ext uri="{FF2B5EF4-FFF2-40B4-BE49-F238E27FC236}">
                <a16:creationId xmlns:a16="http://schemas.microsoft.com/office/drawing/2014/main" id="{A1ADCB6C-AE94-787C-8F18-F4D6B2430930}"/>
              </a:ext>
            </a:extLst>
          </p:cNvPr>
          <p:cNvGraphicFramePr>
            <a:graphicFrameLocks noGrp="1"/>
          </p:cNvGraphicFramePr>
          <p:nvPr>
            <p:ph sz="half" idx="2"/>
            <p:extLst>
              <p:ext uri="{D42A27DB-BD31-4B8C-83A1-F6EECF244321}">
                <p14:modId xmlns:p14="http://schemas.microsoft.com/office/powerpoint/2010/main" val="3238935369"/>
              </p:ext>
            </p:extLst>
          </p:nvPr>
        </p:nvGraphicFramePr>
        <p:xfrm>
          <a:off x="5267325" y="549275"/>
          <a:ext cx="6373814" cy="575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98138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7" name="Freeform: Shape 16">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Shape 19">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2" name="Rectangle 2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369A12-9064-5BB8-E9C9-9C196CF781D7}"/>
              </a:ext>
            </a:extLst>
          </p:cNvPr>
          <p:cNvSpPr>
            <a:spLocks noGrp="1"/>
          </p:cNvSpPr>
          <p:nvPr>
            <p:ph type="title"/>
          </p:nvPr>
        </p:nvSpPr>
        <p:spPr>
          <a:xfrm>
            <a:off x="550863" y="549275"/>
            <a:ext cx="5437185" cy="1997855"/>
          </a:xfrm>
        </p:spPr>
        <p:txBody>
          <a:bodyPr vert="horz" wrap="square" lIns="0" tIns="0" rIns="0" bIns="0" rtlCol="0" anchor="b" anchorCtr="0">
            <a:normAutofit/>
          </a:bodyPr>
          <a:lstStyle/>
          <a:p>
            <a:pPr>
              <a:lnSpc>
                <a:spcPct val="100000"/>
              </a:lnSpc>
            </a:pPr>
            <a:r>
              <a:rPr lang="en-US" dirty="0"/>
              <a:t>Make Everyday Count</a:t>
            </a:r>
            <a:endParaRPr lang="en-US"/>
          </a:p>
        </p:txBody>
      </p:sp>
      <p:sp>
        <p:nvSpPr>
          <p:cNvPr id="4" name="Content Placeholder 3">
            <a:extLst>
              <a:ext uri="{FF2B5EF4-FFF2-40B4-BE49-F238E27FC236}">
                <a16:creationId xmlns:a16="http://schemas.microsoft.com/office/drawing/2014/main" id="{638DC83B-68F6-34A8-A5BD-1936E1C740F9}"/>
              </a:ext>
            </a:extLst>
          </p:cNvPr>
          <p:cNvSpPr>
            <a:spLocks noGrp="1"/>
          </p:cNvSpPr>
          <p:nvPr>
            <p:ph sz="half" idx="2"/>
          </p:nvPr>
        </p:nvSpPr>
        <p:spPr>
          <a:xfrm>
            <a:off x="550863" y="2677306"/>
            <a:ext cx="5437187" cy="3415519"/>
          </a:xfrm>
        </p:spPr>
        <p:txBody>
          <a:bodyPr vert="horz" wrap="square" lIns="0" tIns="0" rIns="0" bIns="0" rtlCol="0" anchor="t">
            <a:normAutofit/>
          </a:bodyPr>
          <a:lstStyle/>
          <a:p>
            <a:r>
              <a:rPr lang="en-US" sz="2000"/>
              <a:t>How many weeks is is a typical human lifespan?</a:t>
            </a:r>
          </a:p>
          <a:p>
            <a:r>
              <a:rPr lang="en-US" sz="2000"/>
              <a:t>How many days is a typical human lifespan?</a:t>
            </a:r>
          </a:p>
          <a:p>
            <a:r>
              <a:rPr lang="en-US" sz="2000"/>
              <a:t>How many hours is a typical is a typical human lifespan?</a:t>
            </a:r>
          </a:p>
          <a:p>
            <a:endParaRPr lang="en-US" sz="2000"/>
          </a:p>
        </p:txBody>
      </p:sp>
      <p:pic>
        <p:nvPicPr>
          <p:cNvPr id="13" name="Graphic 12" descr="Hourglass">
            <a:extLst>
              <a:ext uri="{FF2B5EF4-FFF2-40B4-BE49-F238E27FC236}">
                <a16:creationId xmlns:a16="http://schemas.microsoft.com/office/drawing/2014/main" id="{21614003-DDF2-E099-B200-CE9409DF6D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4675" y="1072039"/>
            <a:ext cx="4713922" cy="4713922"/>
          </a:xfrm>
          <a:custGeom>
            <a:avLst/>
            <a:gdLst/>
            <a:ahLst/>
            <a:cxnLst/>
            <a:rect l="l" t="t" r="r" b="b"/>
            <a:pathLst>
              <a:path w="4713922" h="5759450">
                <a:moveTo>
                  <a:pt x="0" y="0"/>
                </a:moveTo>
                <a:lnTo>
                  <a:pt x="4713922" y="0"/>
                </a:lnTo>
                <a:lnTo>
                  <a:pt x="4713922" y="5759450"/>
                </a:lnTo>
                <a:lnTo>
                  <a:pt x="0" y="5759450"/>
                </a:lnTo>
                <a:close/>
              </a:path>
            </a:pathLst>
          </a:custGeom>
        </p:spPr>
      </p:pic>
      <p:sp>
        <p:nvSpPr>
          <p:cNvPr id="7" name="Date Placeholder 6">
            <a:extLst>
              <a:ext uri="{FF2B5EF4-FFF2-40B4-BE49-F238E27FC236}">
                <a16:creationId xmlns:a16="http://schemas.microsoft.com/office/drawing/2014/main" id="{1285F703-3D23-915E-4E8C-D880848F1F53}"/>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Tuesday, January 3, 2023</a:t>
            </a:r>
          </a:p>
        </p:txBody>
      </p:sp>
      <p:sp>
        <p:nvSpPr>
          <p:cNvPr id="8" name="Footer Placeholder 7">
            <a:extLst>
              <a:ext uri="{FF2B5EF4-FFF2-40B4-BE49-F238E27FC236}">
                <a16:creationId xmlns:a16="http://schemas.microsoft.com/office/drawing/2014/main" id="{8094424F-0B3C-6E10-D2B4-3AA3A14C806B}"/>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muzn - </a:t>
            </a:r>
            <a:r>
              <a:rPr lang="ar-EG" kern="1200" dirty="0">
                <a:solidFill>
                  <a:schemeClr val="tx1">
                    <a:alpha val="80000"/>
                  </a:schemeClr>
                </a:solidFill>
                <a:latin typeface="+mn-lt"/>
                <a:ea typeface="+mn-ea"/>
                <a:cs typeface="+mn-cs"/>
              </a:rPr>
              <a:t>مزن</a:t>
            </a:r>
            <a:endParaRPr lang="en-US" kern="1200" dirty="0">
              <a:solidFill>
                <a:schemeClr val="tx1">
                  <a:alpha val="80000"/>
                </a:schemeClr>
              </a:solidFill>
              <a:latin typeface="+mn-lt"/>
              <a:ea typeface="+mn-ea"/>
              <a:cs typeface="+mn-cs"/>
            </a:endParaRPr>
          </a:p>
        </p:txBody>
      </p:sp>
      <p:sp>
        <p:nvSpPr>
          <p:cNvPr id="9" name="Slide Number Placeholder 8">
            <a:extLst>
              <a:ext uri="{FF2B5EF4-FFF2-40B4-BE49-F238E27FC236}">
                <a16:creationId xmlns:a16="http://schemas.microsoft.com/office/drawing/2014/main" id="{F8247918-CDF6-1949-DC0A-B7572BEB94A6}"/>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34</a:t>
            </a:fld>
            <a:endParaRPr lang="en-US">
              <a:solidFill>
                <a:schemeClr val="tx1">
                  <a:alpha val="80000"/>
                </a:schemeClr>
              </a:solidFill>
            </a:endParaRPr>
          </a:p>
        </p:txBody>
      </p:sp>
    </p:spTree>
    <p:extLst>
      <p:ext uri="{BB962C8B-B14F-4D97-AF65-F5344CB8AC3E}">
        <p14:creationId xmlns:p14="http://schemas.microsoft.com/office/powerpoint/2010/main" val="21463622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9B9013D-F467-BD78-6322-4FB7C46236E8}"/>
              </a:ext>
            </a:extLst>
          </p:cNvPr>
          <p:cNvSpPr>
            <a:spLocks noGrp="1"/>
          </p:cNvSpPr>
          <p:nvPr>
            <p:ph sz="quarter" idx="15"/>
          </p:nvPr>
        </p:nvSpPr>
        <p:spPr>
          <a:xfrm>
            <a:off x="1735435" y="1852319"/>
            <a:ext cx="9275975" cy="2059851"/>
          </a:xfrm>
        </p:spPr>
        <p:txBody>
          <a:bodyPr/>
          <a:lstStyle/>
          <a:p>
            <a:pPr algn="r" rtl="1"/>
            <a:r>
              <a:rPr lang="ar-EG" sz="32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إنما الأعمال بالنيات وإنما لكل امرئ ما نوى فمن كانت هجرته إلى الله ورسوله فهجرته إلى الله ورسوله ومن كانت هجرته لدنيا يصيبها أو امرأة ينكحها فهجرته إلى ما هاجر إليه</a:t>
            </a:r>
            <a:endParaRPr lang="en-US" sz="32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r" rtl="1"/>
            <a:endParaRPr lang="en-US" sz="3200" dirty="0">
              <a:latin typeface="Arial" panose="020B0604020202020204" pitchFamily="34" charset="0"/>
              <a:cs typeface="Arial" panose="020B0604020202020204" pitchFamily="34" charset="0"/>
            </a:endParaRPr>
          </a:p>
        </p:txBody>
      </p:sp>
      <p:sp>
        <p:nvSpPr>
          <p:cNvPr id="5" name="Date Placeholder 4">
            <a:extLst>
              <a:ext uri="{FF2B5EF4-FFF2-40B4-BE49-F238E27FC236}">
                <a16:creationId xmlns:a16="http://schemas.microsoft.com/office/drawing/2014/main" id="{75842A19-8F2D-F3AA-83E6-BDA982D95910}"/>
              </a:ext>
            </a:extLst>
          </p:cNvPr>
          <p:cNvSpPr>
            <a:spLocks noGrp="1"/>
          </p:cNvSpPr>
          <p:nvPr>
            <p:ph type="dt" sz="half" idx="10"/>
          </p:nvPr>
        </p:nvSpPr>
        <p:spPr/>
        <p:txBody>
          <a:bodyPr/>
          <a:lstStyle/>
          <a:p>
            <a:pPr>
              <a:spcAft>
                <a:spcPts val="600"/>
              </a:spcAft>
            </a:pPr>
            <a:r>
              <a:rPr lang="en-US" dirty="0">
                <a:solidFill>
                  <a:schemeClr val="tx1">
                    <a:alpha val="80000"/>
                  </a:schemeClr>
                </a:solidFill>
              </a:rPr>
              <a:t>Tuesday, January 3, 2023</a:t>
            </a:r>
          </a:p>
        </p:txBody>
      </p:sp>
      <p:sp>
        <p:nvSpPr>
          <p:cNvPr id="6" name="Footer Placeholder 5">
            <a:extLst>
              <a:ext uri="{FF2B5EF4-FFF2-40B4-BE49-F238E27FC236}">
                <a16:creationId xmlns:a16="http://schemas.microsoft.com/office/drawing/2014/main" id="{A8ECE19E-DCBA-3D44-560B-8E43C82AFA0B}"/>
              </a:ext>
            </a:extLst>
          </p:cNvPr>
          <p:cNvSpPr>
            <a:spLocks noGrp="1"/>
          </p:cNvSpPr>
          <p:nvPr>
            <p:ph type="ftr" sz="quarter" idx="11"/>
          </p:nvPr>
        </p:nvSpPr>
        <p:spPr/>
        <p:txBody>
          <a:bodyPr/>
          <a:lstStyle/>
          <a:p>
            <a:r>
              <a:rPr lang="en-US" dirty="0"/>
              <a:t>muzn - </a:t>
            </a:r>
            <a:r>
              <a:rPr lang="ar-EG" dirty="0"/>
              <a:t>مزن</a:t>
            </a:r>
            <a:endParaRPr lang="en-US" dirty="0"/>
          </a:p>
        </p:txBody>
      </p:sp>
      <p:sp>
        <p:nvSpPr>
          <p:cNvPr id="7" name="Slide Number Placeholder 6">
            <a:extLst>
              <a:ext uri="{FF2B5EF4-FFF2-40B4-BE49-F238E27FC236}">
                <a16:creationId xmlns:a16="http://schemas.microsoft.com/office/drawing/2014/main" id="{3B15E5EB-0E1F-9D19-0165-64F307576642}"/>
              </a:ext>
            </a:extLst>
          </p:cNvPr>
          <p:cNvSpPr>
            <a:spLocks noGrp="1"/>
          </p:cNvSpPr>
          <p:nvPr>
            <p:ph type="sldNum" sz="quarter" idx="12"/>
          </p:nvPr>
        </p:nvSpPr>
        <p:spPr/>
        <p:txBody>
          <a:bodyPr/>
          <a:lstStyle/>
          <a:p>
            <a:fld id="{DBA1B0FB-D917-4C8C-928F-313BD683BF39}" type="slidenum">
              <a:rPr lang="en-US" smtClean="0"/>
              <a:t>35</a:t>
            </a:fld>
            <a:endParaRPr lang="en-US"/>
          </a:p>
        </p:txBody>
      </p:sp>
    </p:spTree>
    <p:extLst>
      <p:ext uri="{BB962C8B-B14F-4D97-AF65-F5344CB8AC3E}">
        <p14:creationId xmlns:p14="http://schemas.microsoft.com/office/powerpoint/2010/main" val="22529680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8" name="Freeform: Shape 37">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Oval 3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4" name="Group 4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5" name="Freeform: Shape 44">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Oval 46">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Oval 47">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50" name="Rectangle 49">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2" cstate="screen">
            <a:alphaModFix amt="40000"/>
            <a:extLst>
              <a:ext uri="{28A0092B-C50C-407E-A947-70E740481C1C}">
                <a14:useLocalDpi xmlns:a14="http://schemas.microsoft.com/office/drawing/2010/main" val="0"/>
              </a:ext>
            </a:extLst>
          </a:blip>
          <a:srcRect l="14813" r="27905" b="-2"/>
          <a:stretch/>
        </p:blipFill>
        <p:spPr>
          <a:xfrm>
            <a:off x="-1" y="1"/>
            <a:ext cx="6922273" cy="6858000"/>
          </a:xfrm>
          <a:custGeom>
            <a:avLst/>
            <a:gdLst/>
            <a:ahLst/>
            <a:cxnLst/>
            <a:rect l="l" t="t" r="r" b="b"/>
            <a:pathLst>
              <a:path w="6922273" h="6858000">
                <a:moveTo>
                  <a:pt x="0" y="0"/>
                </a:moveTo>
                <a:lnTo>
                  <a:pt x="6922273" y="0"/>
                </a:lnTo>
                <a:lnTo>
                  <a:pt x="6922273" y="6858000"/>
                </a:lnTo>
                <a:lnTo>
                  <a:pt x="0" y="6858000"/>
                </a:lnTo>
                <a:close/>
              </a:path>
            </a:pathLst>
          </a:custGeom>
          <a:effectLst>
            <a:softEdge rad="0"/>
          </a:effectLst>
        </p:spPr>
      </p:pic>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Thank You</a:t>
            </a:r>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l="26181" r="30231" b="-2"/>
          <a:stretch/>
        </p:blipFill>
        <p:spPr>
          <a:xfrm>
            <a:off x="6922272" y="1"/>
            <a:ext cx="5267328" cy="6858000"/>
          </a:xfrm>
          <a:custGeom>
            <a:avLst/>
            <a:gdLst/>
            <a:ahLst/>
            <a:cxnLst/>
            <a:rect l="l" t="t" r="r" b="b"/>
            <a:pathLst>
              <a:path w="5264925" h="6858000">
                <a:moveTo>
                  <a:pt x="0" y="0"/>
                </a:moveTo>
                <a:lnTo>
                  <a:pt x="5264925" y="0"/>
                </a:lnTo>
                <a:lnTo>
                  <a:pt x="5264925" y="6858000"/>
                </a:lnTo>
                <a:lnTo>
                  <a:pt x="0" y="6858000"/>
                </a:lnTo>
                <a:close/>
              </a:path>
            </a:pathLst>
          </a:custGeom>
        </p:spPr>
      </p:pic>
      <p:sp>
        <p:nvSpPr>
          <p:cNvPr id="52" name="Rectangle 51">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pPr>
            <a:r>
              <a:rPr lang="en-US" kern="1200" dirty="0">
                <a:latin typeface="+mn-lt"/>
                <a:ea typeface="+mn-ea"/>
                <a:cs typeface="+mn-cs"/>
              </a:rPr>
              <a:t>Youssef Hosni</a:t>
            </a:r>
          </a:p>
          <a:p>
            <a:pPr marL="0" indent="0">
              <a:lnSpc>
                <a:spcPct val="100000"/>
              </a:lnSpc>
            </a:pPr>
            <a:r>
              <a:rPr lang="en-US" kern="1200" dirty="0">
                <a:latin typeface="+mn-lt"/>
                <a:ea typeface="+mn-ea"/>
                <a:cs typeface="+mn-cs"/>
              </a:rPr>
              <a:t>Youssef.Hosni95@outlook.com</a:t>
            </a:r>
          </a:p>
        </p:txBody>
      </p:sp>
      <p:sp>
        <p:nvSpPr>
          <p:cNvPr id="4" name="Date Placeholder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Tuesday, January 3, 2023</a:t>
            </a:r>
          </a:p>
        </p:txBody>
      </p:sp>
      <p:sp>
        <p:nvSpPr>
          <p:cNvPr id="5" name="Footer Placeholder 4">
            <a:extLst>
              <a:ext uri="{FF2B5EF4-FFF2-40B4-BE49-F238E27FC236}">
                <a16:creationId xmlns:a16="http://schemas.microsoft.com/office/drawing/2014/main" id="{0B37A3FF-ED32-4C4A-A21F-848A3BF6F896}"/>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muzn - </a:t>
            </a:r>
            <a:r>
              <a:rPr lang="ar-EG" kern="1200" dirty="0">
                <a:solidFill>
                  <a:schemeClr val="tx1">
                    <a:alpha val="80000"/>
                  </a:schemeClr>
                </a:solidFill>
                <a:latin typeface="+mn-lt"/>
                <a:ea typeface="+mn-ea"/>
                <a:cs typeface="+mn-cs"/>
              </a:rPr>
              <a:t>مزن</a:t>
            </a:r>
            <a:endParaRPr lang="en-US" kern="1200" dirty="0">
              <a:solidFill>
                <a:schemeClr val="tx1">
                  <a:alpha val="80000"/>
                </a:schemeClr>
              </a:solidFill>
              <a:latin typeface="+mn-lt"/>
              <a:ea typeface="+mn-ea"/>
              <a:cs typeface="+mn-cs"/>
            </a:endParaRP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36</a:t>
            </a:fld>
            <a:endParaRPr lang="en-US">
              <a:solidFill>
                <a:schemeClr val="tx1">
                  <a:alpha val="80000"/>
                </a:schemeClr>
              </a:solidFill>
            </a:endParaRPr>
          </a:p>
        </p:txBody>
      </p:sp>
      <p:sp>
        <p:nvSpPr>
          <p:cNvPr id="3" name="TextBox 2">
            <a:extLst>
              <a:ext uri="{FF2B5EF4-FFF2-40B4-BE49-F238E27FC236}">
                <a16:creationId xmlns:a16="http://schemas.microsoft.com/office/drawing/2014/main" id="{3233CCB6-6B3F-3B9C-8646-825B1A01D0F0}"/>
              </a:ext>
            </a:extLst>
          </p:cNvPr>
          <p:cNvSpPr txBox="1"/>
          <p:nvPr/>
        </p:nvSpPr>
        <p:spPr>
          <a:xfrm>
            <a:off x="485886" y="5009540"/>
            <a:ext cx="6126480" cy="369332"/>
          </a:xfrm>
          <a:prstGeom prst="rect">
            <a:avLst/>
          </a:prstGeom>
          <a:noFill/>
        </p:spPr>
        <p:txBody>
          <a:bodyPr wrap="square">
            <a:spAutoFit/>
          </a:bodyPr>
          <a:lstStyle/>
          <a:p>
            <a:r>
              <a:rPr lang="en-US" dirty="0">
                <a:hlinkClick r:id="rId4"/>
              </a:rPr>
              <a:t>LinkedIn</a:t>
            </a:r>
            <a:endParaRPr lang="en-US" dirty="0"/>
          </a:p>
        </p:txBody>
      </p:sp>
    </p:spTree>
    <p:extLst>
      <p:ext uri="{BB962C8B-B14F-4D97-AF65-F5344CB8AC3E}">
        <p14:creationId xmlns:p14="http://schemas.microsoft.com/office/powerpoint/2010/main" val="3247798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700"/>
                                        <p:tgtEl>
                                          <p:spTgt spid="2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2"/>
                                        </p:tgtEl>
                                        <p:attrNameLst>
                                          <p:attrName>style.visibility</p:attrName>
                                        </p:attrNameLst>
                                      </p:cBhvr>
                                      <p:to>
                                        <p:strVal val="visible"/>
                                      </p:to>
                                    </p:set>
                                    <p:animEffect transition="in" filter="fade">
                                      <p:cBhvr>
                                        <p:cTn id="10" dur="7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23">
                                            <p:txEl>
                                              <p:pRg st="1" end="1"/>
                                            </p:txEl>
                                          </p:spTgt>
                                        </p:tgtEl>
                                        <p:attrNameLst>
                                          <p:attrName>style.visibility</p:attrName>
                                        </p:attrNameLst>
                                      </p:cBhvr>
                                      <p:to>
                                        <p:strVal val="visible"/>
                                      </p:to>
                                    </p:set>
                                    <p:animEffect transition="in" filter="fade">
                                      <p:cBhvr>
                                        <p:cTn id="15" dur="700"/>
                                        <p:tgtEl>
                                          <p:spTgt spid="2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5" name="Freeform: Shape 54">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Oval 56">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Oval 58">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1" name="Group 60">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62" name="Freeform: Shape 61">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Oval 63">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5" name="Oval 64">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67" name="Rectangle 6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lvl="0">
              <a:lnSpc>
                <a:spcPct val="100000"/>
              </a:lnSpc>
            </a:pPr>
            <a:r>
              <a:rPr lang="en-US" kern="1200" dirty="0">
                <a:solidFill>
                  <a:schemeClr val="tx1"/>
                </a:solidFill>
                <a:latin typeface="+mj-lt"/>
                <a:ea typeface="+mj-ea"/>
                <a:cs typeface="+mj-cs"/>
              </a:rPr>
              <a:t>Three Steps to Start Your Career </a:t>
            </a:r>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8744" r="5007" b="2"/>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69" name="Group 68">
            <a:extLst>
              <a:ext uri="{FF2B5EF4-FFF2-40B4-BE49-F238E27FC236}">
                <a16:creationId xmlns:a16="http://schemas.microsoft.com/office/drawing/2014/main" id="{73840CF4-F848-4FE0-AEA6-C9E806911B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20950" y="549275"/>
            <a:ext cx="667802" cy="631474"/>
            <a:chOff x="10478914" y="1506691"/>
            <a:chExt cx="667802" cy="631474"/>
          </a:xfrm>
        </p:grpSpPr>
        <p:sp>
          <p:nvSpPr>
            <p:cNvPr id="70" name="Freeform: Shape 69">
              <a:extLst>
                <a:ext uri="{FF2B5EF4-FFF2-40B4-BE49-F238E27FC236}">
                  <a16:creationId xmlns:a16="http://schemas.microsoft.com/office/drawing/2014/main" id="{F4B46153-41DB-494F-9B08-EBCCF27283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 name="Oval 70">
              <a:extLst>
                <a:ext uri="{FF2B5EF4-FFF2-40B4-BE49-F238E27FC236}">
                  <a16:creationId xmlns:a16="http://schemas.microsoft.com/office/drawing/2014/main" id="{7B6D42DA-2D84-4A50-A359-7A5C651B1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3" name="Oval 72">
            <a:extLst>
              <a:ext uri="{FF2B5EF4-FFF2-40B4-BE49-F238E27FC236}">
                <a16:creationId xmlns:a16="http://schemas.microsoft.com/office/drawing/2014/main" id="{94459D96-B947-4C7F-8BCA-915F8B07C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2954" y="5171203"/>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Tuesday, January 3, 2023</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muzn - </a:t>
            </a:r>
            <a:r>
              <a:rPr lang="ar-EG" kern="1200" dirty="0">
                <a:solidFill>
                  <a:schemeClr val="tx1">
                    <a:alpha val="80000"/>
                  </a:schemeClr>
                </a:solidFill>
                <a:latin typeface="+mn-lt"/>
                <a:ea typeface="+mn-ea"/>
                <a:cs typeface="+mn-cs"/>
              </a:rPr>
              <a:t>مزن</a:t>
            </a:r>
            <a:endParaRPr lang="en-US" kern="1200" dirty="0">
              <a:solidFill>
                <a:schemeClr val="tx1">
                  <a:alpha val="80000"/>
                </a:schemeClr>
              </a:solidFill>
              <a:latin typeface="+mn-lt"/>
              <a:ea typeface="+mn-ea"/>
              <a:cs typeface="+mn-cs"/>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4</a:t>
            </a:fld>
            <a:endParaRPr lang="en-US">
              <a:solidFill>
                <a:schemeClr val="tx1">
                  <a:alpha val="80000"/>
                </a:schemeClr>
              </a:solidFill>
            </a:endParaRPr>
          </a:p>
        </p:txBody>
      </p:sp>
    </p:spTree>
    <p:extLst>
      <p:ext uri="{BB962C8B-B14F-4D97-AF65-F5344CB8AC3E}">
        <p14:creationId xmlns:p14="http://schemas.microsoft.com/office/powerpoint/2010/main" val="56002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5"/>
                                        </p:tgtEl>
                                        <p:attrNameLst>
                                          <p:attrName>style.visibility</p:attrName>
                                        </p:attrNameLst>
                                      </p:cBhvr>
                                      <p:to>
                                        <p:strVal val="visible"/>
                                      </p:to>
                                    </p:set>
                                    <p:animEffect transition="in" filter="fade">
                                      <p:cBhvr>
                                        <p:cTn id="7" dur="4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6" name="Freeform: Shape 15">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Oval 16">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Shape 18">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1" name="Rectangle 20">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FC4A3D-9690-D48F-6FDC-68A35B6B1E29}"/>
              </a:ext>
            </a:extLst>
          </p:cNvPr>
          <p:cNvSpPr>
            <a:spLocks noGrp="1"/>
          </p:cNvSpPr>
          <p:nvPr>
            <p:ph type="title"/>
          </p:nvPr>
        </p:nvSpPr>
        <p:spPr>
          <a:xfrm>
            <a:off x="550863" y="549275"/>
            <a:ext cx="3565525" cy="5543549"/>
          </a:xfrm>
        </p:spPr>
        <p:txBody>
          <a:bodyPr vert="horz" wrap="square" lIns="0" tIns="0" rIns="0" bIns="0" rtlCol="0" anchor="ctr" anchorCtr="0">
            <a:normAutofit/>
          </a:bodyPr>
          <a:lstStyle/>
          <a:p>
            <a:pPr>
              <a:lnSpc>
                <a:spcPct val="100000"/>
              </a:lnSpc>
            </a:pPr>
            <a:r>
              <a:rPr lang="en-US"/>
              <a:t>Three Steps to Start Your Career </a:t>
            </a:r>
            <a:br>
              <a:rPr lang="en-US"/>
            </a:br>
            <a:endParaRPr lang="en-US"/>
          </a:p>
        </p:txBody>
      </p:sp>
      <p:sp>
        <p:nvSpPr>
          <p:cNvPr id="23" name="Rectangle 22">
            <a:extLst>
              <a:ext uri="{FF2B5EF4-FFF2-40B4-BE49-F238E27FC236}">
                <a16:creationId xmlns:a16="http://schemas.microsoft.com/office/drawing/2014/main" id="{429899A3-416E-4DB5-846D-023526052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9" y="0"/>
            <a:ext cx="7641102" cy="6858000"/>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A28E23FF-B6F6-F312-B512-9E8717A534CD}"/>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Tuesday, January 3, 2023</a:t>
            </a:r>
          </a:p>
        </p:txBody>
      </p:sp>
      <p:sp>
        <p:nvSpPr>
          <p:cNvPr id="8" name="Footer Placeholder 7">
            <a:extLst>
              <a:ext uri="{FF2B5EF4-FFF2-40B4-BE49-F238E27FC236}">
                <a16:creationId xmlns:a16="http://schemas.microsoft.com/office/drawing/2014/main" id="{4ABC23D8-C27C-7E9F-2A41-A2A8E17B4FDD}"/>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dirty="0">
                <a:solidFill>
                  <a:schemeClr val="tx1">
                    <a:alpha val="80000"/>
                  </a:schemeClr>
                </a:solidFill>
              </a:rPr>
              <a:t>muzn - </a:t>
            </a:r>
            <a:r>
              <a:rPr lang="ar-EG" dirty="0">
                <a:solidFill>
                  <a:schemeClr val="tx1">
                    <a:alpha val="80000"/>
                  </a:schemeClr>
                </a:solidFill>
              </a:rPr>
              <a:t>مزن</a:t>
            </a:r>
            <a:endParaRPr lang="en-US" kern="1200" dirty="0">
              <a:solidFill>
                <a:schemeClr val="tx1">
                  <a:alpha val="80000"/>
                </a:schemeClr>
              </a:solidFill>
              <a:latin typeface="+mn-lt"/>
              <a:ea typeface="+mn-ea"/>
              <a:cs typeface="+mn-cs"/>
            </a:endParaRPr>
          </a:p>
        </p:txBody>
      </p:sp>
      <p:sp>
        <p:nvSpPr>
          <p:cNvPr id="9" name="Slide Number Placeholder 8">
            <a:extLst>
              <a:ext uri="{FF2B5EF4-FFF2-40B4-BE49-F238E27FC236}">
                <a16:creationId xmlns:a16="http://schemas.microsoft.com/office/drawing/2014/main" id="{353D3F8A-9289-3050-6E93-73407D5765D0}"/>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5</a:t>
            </a:fld>
            <a:endParaRPr lang="en-US">
              <a:solidFill>
                <a:schemeClr val="tx1">
                  <a:alpha val="80000"/>
                </a:schemeClr>
              </a:solidFill>
            </a:endParaRPr>
          </a:p>
        </p:txBody>
      </p:sp>
      <p:sp>
        <p:nvSpPr>
          <p:cNvPr id="14" name="Rectangle: Rounded Corners 13">
            <a:extLst>
              <a:ext uri="{FF2B5EF4-FFF2-40B4-BE49-F238E27FC236}">
                <a16:creationId xmlns:a16="http://schemas.microsoft.com/office/drawing/2014/main" id="{A3E4CD40-092E-A75B-6D56-4C6B0BF9A92E}"/>
              </a:ext>
            </a:extLst>
          </p:cNvPr>
          <p:cNvSpPr/>
          <p:nvPr/>
        </p:nvSpPr>
        <p:spPr>
          <a:xfrm>
            <a:off x="5267325" y="549978"/>
            <a:ext cx="6373813" cy="1645155"/>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0" name="Rectangle 19" descr="Classroom">
            <a:extLst>
              <a:ext uri="{FF2B5EF4-FFF2-40B4-BE49-F238E27FC236}">
                <a16:creationId xmlns:a16="http://schemas.microsoft.com/office/drawing/2014/main" id="{D05CFBFC-4A5A-FDA9-A778-8E5675343389}"/>
              </a:ext>
            </a:extLst>
          </p:cNvPr>
          <p:cNvSpPr/>
          <p:nvPr/>
        </p:nvSpPr>
        <p:spPr>
          <a:xfrm>
            <a:off x="5764984" y="920138"/>
            <a:ext cx="904835" cy="904835"/>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2" name="Freeform: Shape 21">
            <a:extLst>
              <a:ext uri="{FF2B5EF4-FFF2-40B4-BE49-F238E27FC236}">
                <a16:creationId xmlns:a16="http://schemas.microsoft.com/office/drawing/2014/main" id="{95FC8BEE-F79D-C77F-AB1B-D4CA380A614B}"/>
              </a:ext>
            </a:extLst>
          </p:cNvPr>
          <p:cNvSpPr/>
          <p:nvPr/>
        </p:nvSpPr>
        <p:spPr>
          <a:xfrm>
            <a:off x="7167479" y="549978"/>
            <a:ext cx="4473659" cy="1645155"/>
          </a:xfrm>
          <a:custGeom>
            <a:avLst/>
            <a:gdLst>
              <a:gd name="connsiteX0" fmla="*/ 0 w 4473659"/>
              <a:gd name="connsiteY0" fmla="*/ 0 h 1645155"/>
              <a:gd name="connsiteX1" fmla="*/ 4473659 w 4473659"/>
              <a:gd name="connsiteY1" fmla="*/ 0 h 1645155"/>
              <a:gd name="connsiteX2" fmla="*/ 4473659 w 4473659"/>
              <a:gd name="connsiteY2" fmla="*/ 1645155 h 1645155"/>
              <a:gd name="connsiteX3" fmla="*/ 0 w 4473659"/>
              <a:gd name="connsiteY3" fmla="*/ 1645155 h 1645155"/>
              <a:gd name="connsiteX4" fmla="*/ 0 w 4473659"/>
              <a:gd name="connsiteY4" fmla="*/ 0 h 164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3659" h="1645155">
                <a:moveTo>
                  <a:pt x="0" y="0"/>
                </a:moveTo>
                <a:lnTo>
                  <a:pt x="4473659" y="0"/>
                </a:lnTo>
                <a:lnTo>
                  <a:pt x="4473659" y="1645155"/>
                </a:lnTo>
                <a:lnTo>
                  <a:pt x="0" y="16451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4112" tIns="174112" rIns="174112" bIns="174112" numCol="1" spcCol="1270" anchor="ctr" anchorCtr="0">
            <a:noAutofit/>
          </a:bodyPr>
          <a:lstStyle/>
          <a:p>
            <a:pPr marL="0" lvl="0" indent="0" algn="l" defTabSz="933450">
              <a:lnSpc>
                <a:spcPct val="90000"/>
              </a:lnSpc>
              <a:spcBef>
                <a:spcPct val="0"/>
              </a:spcBef>
              <a:spcAft>
                <a:spcPct val="35000"/>
              </a:spcAft>
              <a:buNone/>
            </a:pPr>
            <a:r>
              <a:rPr lang="en-US" sz="2100" kern="1200" dirty="0">
                <a:solidFill>
                  <a:srgbClr val="12B1BF"/>
                </a:solidFill>
              </a:rPr>
              <a:t>Learning: </a:t>
            </a:r>
            <a:r>
              <a:rPr lang="en-GB" sz="2100" kern="1200" dirty="0"/>
              <a:t>Initially, you focus on learning foundational skills.</a:t>
            </a:r>
            <a:endParaRPr lang="en-US" sz="2100" kern="1200" dirty="0"/>
          </a:p>
        </p:txBody>
      </p:sp>
      <p:sp>
        <p:nvSpPr>
          <p:cNvPr id="24" name="Rectangle: Rounded Corners 23">
            <a:extLst>
              <a:ext uri="{FF2B5EF4-FFF2-40B4-BE49-F238E27FC236}">
                <a16:creationId xmlns:a16="http://schemas.microsoft.com/office/drawing/2014/main" id="{8F2DE283-D21B-2BA9-B83F-619B17D065C2}"/>
              </a:ext>
            </a:extLst>
          </p:cNvPr>
          <p:cNvSpPr/>
          <p:nvPr/>
        </p:nvSpPr>
        <p:spPr>
          <a:xfrm>
            <a:off x="5267325" y="2606422"/>
            <a:ext cx="6373813" cy="1645155"/>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5" name="Rectangle 24" descr="Saw blade">
            <a:extLst>
              <a:ext uri="{FF2B5EF4-FFF2-40B4-BE49-F238E27FC236}">
                <a16:creationId xmlns:a16="http://schemas.microsoft.com/office/drawing/2014/main" id="{0FE7706B-14DE-A420-A74E-F86BCBAA6DA0}"/>
              </a:ext>
            </a:extLst>
          </p:cNvPr>
          <p:cNvSpPr/>
          <p:nvPr/>
        </p:nvSpPr>
        <p:spPr>
          <a:xfrm>
            <a:off x="5764984" y="2976582"/>
            <a:ext cx="904835" cy="904835"/>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26" name="Freeform: Shape 25">
            <a:extLst>
              <a:ext uri="{FF2B5EF4-FFF2-40B4-BE49-F238E27FC236}">
                <a16:creationId xmlns:a16="http://schemas.microsoft.com/office/drawing/2014/main" id="{9A3A20EA-FE8B-0ACE-A2E6-E3BC9C8D8000}"/>
              </a:ext>
            </a:extLst>
          </p:cNvPr>
          <p:cNvSpPr/>
          <p:nvPr/>
        </p:nvSpPr>
        <p:spPr>
          <a:xfrm>
            <a:off x="7167479" y="2606422"/>
            <a:ext cx="4473659" cy="1645155"/>
          </a:xfrm>
          <a:custGeom>
            <a:avLst/>
            <a:gdLst>
              <a:gd name="connsiteX0" fmla="*/ 0 w 4473659"/>
              <a:gd name="connsiteY0" fmla="*/ 0 h 1645155"/>
              <a:gd name="connsiteX1" fmla="*/ 4473659 w 4473659"/>
              <a:gd name="connsiteY1" fmla="*/ 0 h 1645155"/>
              <a:gd name="connsiteX2" fmla="*/ 4473659 w 4473659"/>
              <a:gd name="connsiteY2" fmla="*/ 1645155 h 1645155"/>
              <a:gd name="connsiteX3" fmla="*/ 0 w 4473659"/>
              <a:gd name="connsiteY3" fmla="*/ 1645155 h 1645155"/>
              <a:gd name="connsiteX4" fmla="*/ 0 w 4473659"/>
              <a:gd name="connsiteY4" fmla="*/ 0 h 164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3659" h="1645155">
                <a:moveTo>
                  <a:pt x="0" y="0"/>
                </a:moveTo>
                <a:lnTo>
                  <a:pt x="4473659" y="0"/>
                </a:lnTo>
                <a:lnTo>
                  <a:pt x="4473659" y="1645155"/>
                </a:lnTo>
                <a:lnTo>
                  <a:pt x="0" y="16451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4112" tIns="174112" rIns="174112" bIns="174112" numCol="1" spcCol="1270" anchor="ctr" anchorCtr="0">
            <a:noAutofit/>
          </a:bodyPr>
          <a:lstStyle/>
          <a:p>
            <a:pPr marL="0" lvl="0" indent="0" algn="l" defTabSz="933450">
              <a:lnSpc>
                <a:spcPct val="90000"/>
              </a:lnSpc>
              <a:spcBef>
                <a:spcPct val="0"/>
              </a:spcBef>
              <a:spcAft>
                <a:spcPct val="35000"/>
              </a:spcAft>
              <a:buNone/>
            </a:pPr>
            <a:r>
              <a:rPr lang="en-US" sz="2100" kern="1200" dirty="0">
                <a:solidFill>
                  <a:srgbClr val="D40AA8"/>
                </a:solidFill>
              </a:rPr>
              <a:t>Projects: </a:t>
            </a:r>
            <a:r>
              <a:rPr lang="en-GB" sz="2100" kern="1200" dirty="0"/>
              <a:t>After having gained foundational technical skills, you will begin working on projects. During this period, you’ll also keep learning.</a:t>
            </a:r>
            <a:endParaRPr lang="en-US" sz="2100" kern="1200" dirty="0"/>
          </a:p>
        </p:txBody>
      </p:sp>
      <p:sp>
        <p:nvSpPr>
          <p:cNvPr id="27" name="Rectangle: Rounded Corners 26">
            <a:extLst>
              <a:ext uri="{FF2B5EF4-FFF2-40B4-BE49-F238E27FC236}">
                <a16:creationId xmlns:a16="http://schemas.microsoft.com/office/drawing/2014/main" id="{4E1C628E-063E-EFB1-477F-3F89F38F6323}"/>
              </a:ext>
            </a:extLst>
          </p:cNvPr>
          <p:cNvSpPr/>
          <p:nvPr/>
        </p:nvSpPr>
        <p:spPr>
          <a:xfrm>
            <a:off x="5267325" y="4662866"/>
            <a:ext cx="6373813" cy="1645155"/>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8" name="Rectangle 27" descr="Workflow">
            <a:extLst>
              <a:ext uri="{FF2B5EF4-FFF2-40B4-BE49-F238E27FC236}">
                <a16:creationId xmlns:a16="http://schemas.microsoft.com/office/drawing/2014/main" id="{B5F1E3A7-A80C-D18F-AE41-BE685609E349}"/>
              </a:ext>
            </a:extLst>
          </p:cNvPr>
          <p:cNvSpPr/>
          <p:nvPr/>
        </p:nvSpPr>
        <p:spPr>
          <a:xfrm>
            <a:off x="5764984" y="5033026"/>
            <a:ext cx="904835" cy="904835"/>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29" name="Freeform: Shape 28">
            <a:extLst>
              <a:ext uri="{FF2B5EF4-FFF2-40B4-BE49-F238E27FC236}">
                <a16:creationId xmlns:a16="http://schemas.microsoft.com/office/drawing/2014/main" id="{1F34D8D3-2EA6-AB20-DAFD-25D0FA2E70CD}"/>
              </a:ext>
            </a:extLst>
          </p:cNvPr>
          <p:cNvSpPr/>
          <p:nvPr/>
        </p:nvSpPr>
        <p:spPr>
          <a:xfrm>
            <a:off x="7167479" y="4662866"/>
            <a:ext cx="4473659" cy="1645155"/>
          </a:xfrm>
          <a:custGeom>
            <a:avLst/>
            <a:gdLst>
              <a:gd name="connsiteX0" fmla="*/ 0 w 4473659"/>
              <a:gd name="connsiteY0" fmla="*/ 0 h 1645155"/>
              <a:gd name="connsiteX1" fmla="*/ 4473659 w 4473659"/>
              <a:gd name="connsiteY1" fmla="*/ 0 h 1645155"/>
              <a:gd name="connsiteX2" fmla="*/ 4473659 w 4473659"/>
              <a:gd name="connsiteY2" fmla="*/ 1645155 h 1645155"/>
              <a:gd name="connsiteX3" fmla="*/ 0 w 4473659"/>
              <a:gd name="connsiteY3" fmla="*/ 1645155 h 1645155"/>
              <a:gd name="connsiteX4" fmla="*/ 0 w 4473659"/>
              <a:gd name="connsiteY4" fmla="*/ 0 h 164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3659" h="1645155">
                <a:moveTo>
                  <a:pt x="0" y="0"/>
                </a:moveTo>
                <a:lnTo>
                  <a:pt x="4473659" y="0"/>
                </a:lnTo>
                <a:lnTo>
                  <a:pt x="4473659" y="1645155"/>
                </a:lnTo>
                <a:lnTo>
                  <a:pt x="0" y="16451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4112" tIns="174112" rIns="174112" bIns="174112" numCol="1" spcCol="1270" anchor="ctr" anchorCtr="0">
            <a:noAutofit/>
          </a:bodyPr>
          <a:lstStyle/>
          <a:p>
            <a:pPr marL="0" lvl="0" indent="0" algn="l" defTabSz="933450">
              <a:lnSpc>
                <a:spcPct val="90000"/>
              </a:lnSpc>
              <a:spcBef>
                <a:spcPct val="0"/>
              </a:spcBef>
              <a:spcAft>
                <a:spcPct val="35000"/>
              </a:spcAft>
              <a:buNone/>
            </a:pPr>
            <a:r>
              <a:rPr lang="en-US" sz="2100" kern="1200" dirty="0">
                <a:solidFill>
                  <a:srgbClr val="B86E62"/>
                </a:solidFill>
              </a:rPr>
              <a:t>Job Searching: </a:t>
            </a:r>
            <a:r>
              <a:rPr lang="en-GB" sz="2100" kern="1200" dirty="0"/>
              <a:t>Later, you will work on finding a job. Throughout this process, you’ll continue to learn and work on meaningful projects.</a:t>
            </a:r>
            <a:endParaRPr lang="en-US" sz="2100" kern="1200" dirty="0"/>
          </a:p>
        </p:txBody>
      </p:sp>
    </p:spTree>
    <p:extLst>
      <p:ext uri="{BB962C8B-B14F-4D97-AF65-F5344CB8AC3E}">
        <p14:creationId xmlns:p14="http://schemas.microsoft.com/office/powerpoint/2010/main" val="368034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fill="hold"/>
                                        <p:tgtEl>
                                          <p:spTgt spid="24"/>
                                        </p:tgtEl>
                                        <p:attrNameLst>
                                          <p:attrName>ppt_x</p:attrName>
                                        </p:attrNameLst>
                                      </p:cBhvr>
                                      <p:tavLst>
                                        <p:tav tm="0">
                                          <p:val>
                                            <p:strVal val="#ppt_x"/>
                                          </p:val>
                                        </p:tav>
                                        <p:tav tm="100000">
                                          <p:val>
                                            <p:strVal val="#ppt_x"/>
                                          </p:val>
                                        </p:tav>
                                      </p:tavLst>
                                    </p:anim>
                                    <p:anim calcmode="lin" valueType="num">
                                      <p:cBhvr additive="base">
                                        <p:cTn id="22" dur="500" fill="hold"/>
                                        <p:tgtEl>
                                          <p:spTgt spid="24"/>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additive="base">
                                        <p:cTn id="29" dur="500" fill="hold"/>
                                        <p:tgtEl>
                                          <p:spTgt spid="26"/>
                                        </p:tgtEl>
                                        <p:attrNameLst>
                                          <p:attrName>ppt_x</p:attrName>
                                        </p:attrNameLst>
                                      </p:cBhvr>
                                      <p:tavLst>
                                        <p:tav tm="0">
                                          <p:val>
                                            <p:strVal val="#ppt_x"/>
                                          </p:val>
                                        </p:tav>
                                        <p:tav tm="100000">
                                          <p:val>
                                            <p:strVal val="#ppt_x"/>
                                          </p:val>
                                        </p:tav>
                                      </p:tavLst>
                                    </p:anim>
                                    <p:anim calcmode="lin" valueType="num">
                                      <p:cBhvr additive="base">
                                        <p:cTn id="3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500" fill="hold"/>
                                        <p:tgtEl>
                                          <p:spTgt spid="27"/>
                                        </p:tgtEl>
                                        <p:attrNameLst>
                                          <p:attrName>ppt_x</p:attrName>
                                        </p:attrNameLst>
                                      </p:cBhvr>
                                      <p:tavLst>
                                        <p:tav tm="0">
                                          <p:val>
                                            <p:strVal val="#ppt_x"/>
                                          </p:val>
                                        </p:tav>
                                        <p:tav tm="100000">
                                          <p:val>
                                            <p:strVal val="#ppt_x"/>
                                          </p:val>
                                        </p:tav>
                                      </p:tavLst>
                                    </p:anim>
                                    <p:anim calcmode="lin" valueType="num">
                                      <p:cBhvr additive="base">
                                        <p:cTn id="36" dur="500" fill="hold"/>
                                        <p:tgtEl>
                                          <p:spTgt spid="27"/>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500" fill="hold"/>
                                        <p:tgtEl>
                                          <p:spTgt spid="28"/>
                                        </p:tgtEl>
                                        <p:attrNameLst>
                                          <p:attrName>ppt_x</p:attrName>
                                        </p:attrNameLst>
                                      </p:cBhvr>
                                      <p:tavLst>
                                        <p:tav tm="0">
                                          <p:val>
                                            <p:strVal val="#ppt_x"/>
                                          </p:val>
                                        </p:tav>
                                        <p:tav tm="100000">
                                          <p:val>
                                            <p:strVal val="#ppt_x"/>
                                          </p:val>
                                        </p:tav>
                                      </p:tavLst>
                                    </p:anim>
                                    <p:anim calcmode="lin" valueType="num">
                                      <p:cBhvr additive="base">
                                        <p:cTn id="40" dur="500" fill="hold"/>
                                        <p:tgtEl>
                                          <p:spTgt spid="28"/>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ppt_x"/>
                                          </p:val>
                                        </p:tav>
                                        <p:tav tm="100000">
                                          <p:val>
                                            <p:strVal val="#ppt_x"/>
                                          </p:val>
                                        </p:tav>
                                      </p:tavLst>
                                    </p:anim>
                                    <p:anim calcmode="lin" valueType="num">
                                      <p:cBhvr additive="base">
                                        <p:cTn id="4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6"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C4A3D-9690-D48F-6FDC-68A35B6B1E29}"/>
              </a:ext>
            </a:extLst>
          </p:cNvPr>
          <p:cNvSpPr>
            <a:spLocks noGrp="1"/>
          </p:cNvSpPr>
          <p:nvPr>
            <p:ph type="title"/>
          </p:nvPr>
        </p:nvSpPr>
        <p:spPr>
          <a:xfrm>
            <a:off x="272567" y="549275"/>
            <a:ext cx="3565525" cy="5543549"/>
          </a:xfrm>
        </p:spPr>
        <p:txBody>
          <a:bodyPr vert="horz" wrap="square" lIns="0" tIns="0" rIns="0" bIns="0" rtlCol="0" anchor="ctr" anchorCtr="0">
            <a:normAutofit/>
          </a:bodyPr>
          <a:lstStyle/>
          <a:p>
            <a:pPr>
              <a:lnSpc>
                <a:spcPct val="100000"/>
              </a:lnSpc>
            </a:pPr>
            <a:r>
              <a:rPr lang="en-US" dirty="0"/>
              <a:t>Three Steps to Start Your Career </a:t>
            </a:r>
            <a:br>
              <a:rPr lang="en-US" dirty="0"/>
            </a:br>
            <a:endParaRPr lang="en-US" dirty="0"/>
          </a:p>
        </p:txBody>
      </p:sp>
      <p:sp>
        <p:nvSpPr>
          <p:cNvPr id="7" name="Date Placeholder 6">
            <a:extLst>
              <a:ext uri="{FF2B5EF4-FFF2-40B4-BE49-F238E27FC236}">
                <a16:creationId xmlns:a16="http://schemas.microsoft.com/office/drawing/2014/main" id="{A28E23FF-B6F6-F312-B512-9E8717A534CD}"/>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Tuesday, January 3, 2023</a:t>
            </a:r>
          </a:p>
        </p:txBody>
      </p:sp>
      <p:sp>
        <p:nvSpPr>
          <p:cNvPr id="8" name="Footer Placeholder 7">
            <a:extLst>
              <a:ext uri="{FF2B5EF4-FFF2-40B4-BE49-F238E27FC236}">
                <a16:creationId xmlns:a16="http://schemas.microsoft.com/office/drawing/2014/main" id="{4ABC23D8-C27C-7E9F-2A41-A2A8E17B4FDD}"/>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dirty="0">
                <a:solidFill>
                  <a:schemeClr val="tx1">
                    <a:alpha val="80000"/>
                  </a:schemeClr>
                </a:solidFill>
              </a:rPr>
              <a:t>muzn - </a:t>
            </a:r>
            <a:r>
              <a:rPr lang="ar-EG" dirty="0">
                <a:solidFill>
                  <a:schemeClr val="tx1">
                    <a:alpha val="80000"/>
                  </a:schemeClr>
                </a:solidFill>
              </a:rPr>
              <a:t>مزن</a:t>
            </a:r>
            <a:endParaRPr lang="en-US" kern="1200" dirty="0">
              <a:solidFill>
                <a:schemeClr val="tx1">
                  <a:alpha val="80000"/>
                </a:schemeClr>
              </a:solidFill>
              <a:latin typeface="+mn-lt"/>
              <a:ea typeface="+mn-ea"/>
              <a:cs typeface="+mn-cs"/>
            </a:endParaRPr>
          </a:p>
        </p:txBody>
      </p:sp>
      <p:sp>
        <p:nvSpPr>
          <p:cNvPr id="9" name="Slide Number Placeholder 8">
            <a:extLst>
              <a:ext uri="{FF2B5EF4-FFF2-40B4-BE49-F238E27FC236}">
                <a16:creationId xmlns:a16="http://schemas.microsoft.com/office/drawing/2014/main" id="{353D3F8A-9289-3050-6E93-73407D5765D0}"/>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6</a:t>
            </a:fld>
            <a:endParaRPr lang="en-US">
              <a:solidFill>
                <a:schemeClr val="tx1">
                  <a:alpha val="80000"/>
                </a:schemeClr>
              </a:solidFill>
            </a:endParaRPr>
          </a:p>
        </p:txBody>
      </p:sp>
      <p:sp>
        <p:nvSpPr>
          <p:cNvPr id="4" name="Rectangle: Rounded Corners 3">
            <a:extLst>
              <a:ext uri="{FF2B5EF4-FFF2-40B4-BE49-F238E27FC236}">
                <a16:creationId xmlns:a16="http://schemas.microsoft.com/office/drawing/2014/main" id="{3060587F-3ED0-E711-0FB1-29DEBDBD6051}"/>
              </a:ext>
            </a:extLst>
          </p:cNvPr>
          <p:cNvSpPr/>
          <p:nvPr/>
        </p:nvSpPr>
        <p:spPr>
          <a:xfrm>
            <a:off x="3720079" y="549978"/>
            <a:ext cx="8334098" cy="1645155"/>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5" name="Rectangle 4" descr="Classroom">
            <a:extLst>
              <a:ext uri="{FF2B5EF4-FFF2-40B4-BE49-F238E27FC236}">
                <a16:creationId xmlns:a16="http://schemas.microsoft.com/office/drawing/2014/main" id="{AFB4D27F-3283-2028-1DE3-BFDEF259357E}"/>
              </a:ext>
            </a:extLst>
          </p:cNvPr>
          <p:cNvSpPr/>
          <p:nvPr/>
        </p:nvSpPr>
        <p:spPr>
          <a:xfrm>
            <a:off x="4217738" y="920138"/>
            <a:ext cx="904835" cy="904835"/>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3ADE2E60-3224-80E2-D0BA-9A286BC3A3FC}"/>
              </a:ext>
            </a:extLst>
          </p:cNvPr>
          <p:cNvSpPr/>
          <p:nvPr/>
        </p:nvSpPr>
        <p:spPr>
          <a:xfrm>
            <a:off x="5620233" y="549978"/>
            <a:ext cx="6433943" cy="1645155"/>
          </a:xfrm>
          <a:custGeom>
            <a:avLst/>
            <a:gdLst>
              <a:gd name="connsiteX0" fmla="*/ 0 w 6433943"/>
              <a:gd name="connsiteY0" fmla="*/ 0 h 1645155"/>
              <a:gd name="connsiteX1" fmla="*/ 6433943 w 6433943"/>
              <a:gd name="connsiteY1" fmla="*/ 0 h 1645155"/>
              <a:gd name="connsiteX2" fmla="*/ 6433943 w 6433943"/>
              <a:gd name="connsiteY2" fmla="*/ 1645155 h 1645155"/>
              <a:gd name="connsiteX3" fmla="*/ 0 w 6433943"/>
              <a:gd name="connsiteY3" fmla="*/ 1645155 h 1645155"/>
              <a:gd name="connsiteX4" fmla="*/ 0 w 6433943"/>
              <a:gd name="connsiteY4" fmla="*/ 0 h 164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3943" h="1645155">
                <a:moveTo>
                  <a:pt x="0" y="0"/>
                </a:moveTo>
                <a:lnTo>
                  <a:pt x="6433943" y="0"/>
                </a:lnTo>
                <a:lnTo>
                  <a:pt x="6433943" y="1645155"/>
                </a:lnTo>
                <a:lnTo>
                  <a:pt x="0" y="16451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4112" tIns="174112" rIns="174112" bIns="174112" numCol="1" spcCol="1270" anchor="ctr" anchorCtr="0">
            <a:noAutofit/>
          </a:bodyPr>
          <a:lstStyle/>
          <a:p>
            <a:pPr marL="0" lvl="0" indent="0" algn="l" defTabSz="1111250">
              <a:lnSpc>
                <a:spcPct val="90000"/>
              </a:lnSpc>
              <a:spcBef>
                <a:spcPct val="0"/>
              </a:spcBef>
              <a:spcAft>
                <a:spcPct val="35000"/>
              </a:spcAft>
              <a:buNone/>
            </a:pPr>
            <a:r>
              <a:rPr lang="en-GB" sz="2500" kern="1200" dirty="0">
                <a:solidFill>
                  <a:srgbClr val="12B1BF"/>
                </a:solidFill>
              </a:rPr>
              <a:t>Learning foundational skills is a career-long process</a:t>
            </a:r>
            <a:r>
              <a:rPr lang="en-US" sz="2500" kern="1200" dirty="0">
                <a:solidFill>
                  <a:srgbClr val="12B1BF"/>
                </a:solidFill>
              </a:rPr>
              <a:t> </a:t>
            </a:r>
          </a:p>
        </p:txBody>
      </p:sp>
      <p:sp>
        <p:nvSpPr>
          <p:cNvPr id="10" name="Rectangle: Rounded Corners 9">
            <a:extLst>
              <a:ext uri="{FF2B5EF4-FFF2-40B4-BE49-F238E27FC236}">
                <a16:creationId xmlns:a16="http://schemas.microsoft.com/office/drawing/2014/main" id="{66E396F7-CAC2-FDDD-567D-3826CB703D95}"/>
              </a:ext>
            </a:extLst>
          </p:cNvPr>
          <p:cNvSpPr/>
          <p:nvPr/>
        </p:nvSpPr>
        <p:spPr>
          <a:xfrm>
            <a:off x="3720079" y="2606422"/>
            <a:ext cx="8334098" cy="1645155"/>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2" name="Rectangle 11" descr="Saw blade">
            <a:extLst>
              <a:ext uri="{FF2B5EF4-FFF2-40B4-BE49-F238E27FC236}">
                <a16:creationId xmlns:a16="http://schemas.microsoft.com/office/drawing/2014/main" id="{46AA3390-EFB8-3E0A-E74C-7A42D4B61B1D}"/>
              </a:ext>
            </a:extLst>
          </p:cNvPr>
          <p:cNvSpPr/>
          <p:nvPr/>
        </p:nvSpPr>
        <p:spPr>
          <a:xfrm>
            <a:off x="4217738" y="2976582"/>
            <a:ext cx="904835" cy="904835"/>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13" name="Freeform: Shape 12">
            <a:extLst>
              <a:ext uri="{FF2B5EF4-FFF2-40B4-BE49-F238E27FC236}">
                <a16:creationId xmlns:a16="http://schemas.microsoft.com/office/drawing/2014/main" id="{567645FC-BD45-3B67-4514-A94FD73592D0}"/>
              </a:ext>
            </a:extLst>
          </p:cNvPr>
          <p:cNvSpPr/>
          <p:nvPr/>
        </p:nvSpPr>
        <p:spPr>
          <a:xfrm>
            <a:off x="5620233" y="2606422"/>
            <a:ext cx="6433943" cy="1645155"/>
          </a:xfrm>
          <a:custGeom>
            <a:avLst/>
            <a:gdLst>
              <a:gd name="connsiteX0" fmla="*/ 0 w 6433943"/>
              <a:gd name="connsiteY0" fmla="*/ 0 h 1645155"/>
              <a:gd name="connsiteX1" fmla="*/ 6433943 w 6433943"/>
              <a:gd name="connsiteY1" fmla="*/ 0 h 1645155"/>
              <a:gd name="connsiteX2" fmla="*/ 6433943 w 6433943"/>
              <a:gd name="connsiteY2" fmla="*/ 1645155 h 1645155"/>
              <a:gd name="connsiteX3" fmla="*/ 0 w 6433943"/>
              <a:gd name="connsiteY3" fmla="*/ 1645155 h 1645155"/>
              <a:gd name="connsiteX4" fmla="*/ 0 w 6433943"/>
              <a:gd name="connsiteY4" fmla="*/ 0 h 164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3943" h="1645155">
                <a:moveTo>
                  <a:pt x="0" y="0"/>
                </a:moveTo>
                <a:lnTo>
                  <a:pt x="6433943" y="0"/>
                </a:lnTo>
                <a:lnTo>
                  <a:pt x="6433943" y="1645155"/>
                </a:lnTo>
                <a:lnTo>
                  <a:pt x="0" y="16451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4112" tIns="174112" rIns="174112" bIns="174112" numCol="1" spcCol="1270" anchor="ctr" anchorCtr="0">
            <a:noAutofit/>
          </a:bodyPr>
          <a:lstStyle/>
          <a:p>
            <a:pPr marL="0" lvl="0" indent="0" algn="l" defTabSz="1111250">
              <a:lnSpc>
                <a:spcPct val="90000"/>
              </a:lnSpc>
              <a:spcBef>
                <a:spcPct val="0"/>
              </a:spcBef>
              <a:spcAft>
                <a:spcPct val="35000"/>
              </a:spcAft>
              <a:buNone/>
            </a:pPr>
            <a:r>
              <a:rPr lang="en-GB" sz="2500" kern="1200" dirty="0">
                <a:solidFill>
                  <a:srgbClr val="D40AA8"/>
                </a:solidFill>
              </a:rPr>
              <a:t>Working on projects often means collaborating with stakeholders who lack expertise in AI</a:t>
            </a:r>
            <a:endParaRPr lang="en-US" sz="2500" kern="1200" dirty="0"/>
          </a:p>
        </p:txBody>
      </p:sp>
      <p:sp>
        <p:nvSpPr>
          <p:cNvPr id="14" name="Rectangle: Rounded Corners 13">
            <a:extLst>
              <a:ext uri="{FF2B5EF4-FFF2-40B4-BE49-F238E27FC236}">
                <a16:creationId xmlns:a16="http://schemas.microsoft.com/office/drawing/2014/main" id="{542A2D6C-FE4A-5D7B-7D34-1DC45CF60DD7}"/>
              </a:ext>
            </a:extLst>
          </p:cNvPr>
          <p:cNvSpPr/>
          <p:nvPr/>
        </p:nvSpPr>
        <p:spPr>
          <a:xfrm>
            <a:off x="3720079" y="4662866"/>
            <a:ext cx="8334098" cy="1645155"/>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0" name="Rectangle 19" descr="Workflow">
            <a:extLst>
              <a:ext uri="{FF2B5EF4-FFF2-40B4-BE49-F238E27FC236}">
                <a16:creationId xmlns:a16="http://schemas.microsoft.com/office/drawing/2014/main" id="{CDC7A360-EA24-EA63-F2E5-4E62AF831420}"/>
              </a:ext>
            </a:extLst>
          </p:cNvPr>
          <p:cNvSpPr/>
          <p:nvPr/>
        </p:nvSpPr>
        <p:spPr>
          <a:xfrm>
            <a:off x="4217738" y="5033026"/>
            <a:ext cx="904835" cy="904835"/>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22" name="Freeform: Shape 21">
            <a:extLst>
              <a:ext uri="{FF2B5EF4-FFF2-40B4-BE49-F238E27FC236}">
                <a16:creationId xmlns:a16="http://schemas.microsoft.com/office/drawing/2014/main" id="{A8DD8CE8-D1FD-04CE-D122-73C4CDE5FFF8}"/>
              </a:ext>
            </a:extLst>
          </p:cNvPr>
          <p:cNvSpPr/>
          <p:nvPr/>
        </p:nvSpPr>
        <p:spPr>
          <a:xfrm>
            <a:off x="5620233" y="4662866"/>
            <a:ext cx="6433943" cy="1645155"/>
          </a:xfrm>
          <a:custGeom>
            <a:avLst/>
            <a:gdLst>
              <a:gd name="connsiteX0" fmla="*/ 0 w 6433943"/>
              <a:gd name="connsiteY0" fmla="*/ 0 h 1645155"/>
              <a:gd name="connsiteX1" fmla="*/ 6433943 w 6433943"/>
              <a:gd name="connsiteY1" fmla="*/ 0 h 1645155"/>
              <a:gd name="connsiteX2" fmla="*/ 6433943 w 6433943"/>
              <a:gd name="connsiteY2" fmla="*/ 1645155 h 1645155"/>
              <a:gd name="connsiteX3" fmla="*/ 0 w 6433943"/>
              <a:gd name="connsiteY3" fmla="*/ 1645155 h 1645155"/>
              <a:gd name="connsiteX4" fmla="*/ 0 w 6433943"/>
              <a:gd name="connsiteY4" fmla="*/ 0 h 164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3943" h="1645155">
                <a:moveTo>
                  <a:pt x="0" y="0"/>
                </a:moveTo>
                <a:lnTo>
                  <a:pt x="6433943" y="0"/>
                </a:lnTo>
                <a:lnTo>
                  <a:pt x="6433943" y="1645155"/>
                </a:lnTo>
                <a:lnTo>
                  <a:pt x="0" y="16451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4112" tIns="174112" rIns="174112" bIns="174112" numCol="1" spcCol="1270" anchor="ctr" anchorCtr="0">
            <a:noAutofit/>
          </a:bodyPr>
          <a:lstStyle/>
          <a:p>
            <a:pPr marL="0" lvl="0" indent="0" algn="l" defTabSz="1111250">
              <a:lnSpc>
                <a:spcPct val="90000"/>
              </a:lnSpc>
              <a:spcBef>
                <a:spcPct val="0"/>
              </a:spcBef>
              <a:spcAft>
                <a:spcPct val="35000"/>
              </a:spcAft>
              <a:buNone/>
            </a:pPr>
            <a:r>
              <a:rPr lang="en-GB" sz="2500" kern="1200" dirty="0">
                <a:solidFill>
                  <a:srgbClr val="B86E62"/>
                </a:solidFill>
              </a:rPr>
              <a:t>Inconsistent opinions on AI skills and jobs roles</a:t>
            </a:r>
            <a:endParaRPr lang="en-US" sz="2500" kern="1200" dirty="0"/>
          </a:p>
        </p:txBody>
      </p:sp>
    </p:spTree>
    <p:extLst>
      <p:ext uri="{BB962C8B-B14F-4D97-AF65-F5344CB8AC3E}">
        <p14:creationId xmlns:p14="http://schemas.microsoft.com/office/powerpoint/2010/main" val="96481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ppt_x"/>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fill="hold"/>
                                        <p:tgtEl>
                                          <p:spTgt spid="22"/>
                                        </p:tgtEl>
                                        <p:attrNameLst>
                                          <p:attrName>ppt_x</p:attrName>
                                        </p:attrNameLst>
                                      </p:cBhvr>
                                      <p:tavLst>
                                        <p:tav tm="0">
                                          <p:val>
                                            <p:strVal val="#ppt_x"/>
                                          </p:val>
                                        </p:tav>
                                        <p:tav tm="100000">
                                          <p:val>
                                            <p:strVal val="#ppt_x"/>
                                          </p:val>
                                        </p:tav>
                                      </p:tavLst>
                                    </p:anim>
                                    <p:anim calcmode="lin" valueType="num">
                                      <p:cBhvr additive="base">
                                        <p:cTn id="4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Oval 34">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Oval 36">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9" name="Group 38">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0" name="Freeform: Shape 39">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reeform: Shape 40">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 name="Oval 41">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Oval 42">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5" name="Rectangle 44">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up of a ferris wheel&#10;&#10;Description automatically generated with low confidence">
            <a:extLst>
              <a:ext uri="{FF2B5EF4-FFF2-40B4-BE49-F238E27FC236}">
                <a16:creationId xmlns:a16="http://schemas.microsoft.com/office/drawing/2014/main" id="{6430367B-2623-763C-E1E3-EAD857C5C041}"/>
              </a:ext>
            </a:extLst>
          </p:cNvPr>
          <p:cNvPicPr>
            <a:picLocks noChangeAspect="1"/>
          </p:cNvPicPr>
          <p:nvPr/>
        </p:nvPicPr>
        <p:blipFill rotWithShape="1">
          <a:blip r:embed="rId2"/>
          <a:srcRect t="8342" b="1296"/>
          <a:stretch/>
        </p:blipFill>
        <p:spPr>
          <a:xfrm>
            <a:off x="20" y="1"/>
            <a:ext cx="12191980" cy="6858000"/>
          </a:xfrm>
          <a:prstGeom prst="rect">
            <a:avLst/>
          </a:prstGeom>
        </p:spPr>
      </p:pic>
      <p:sp>
        <p:nvSpPr>
          <p:cNvPr id="47" name="Rectangle 46">
            <a:extLst>
              <a:ext uri="{FF2B5EF4-FFF2-40B4-BE49-F238E27FC236}">
                <a16:creationId xmlns:a16="http://schemas.microsoft.com/office/drawing/2014/main" id="{D7750348-5249-48BE-B8D8-43608AD7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FCCDB958-909B-2705-14C3-18826B3CBBC6}"/>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a:t>Learning</a:t>
            </a:r>
          </a:p>
        </p:txBody>
      </p:sp>
      <p:sp>
        <p:nvSpPr>
          <p:cNvPr id="49" name="Rectangle 48">
            <a:extLst>
              <a:ext uri="{FF2B5EF4-FFF2-40B4-BE49-F238E27FC236}">
                <a16:creationId xmlns:a16="http://schemas.microsoft.com/office/drawing/2014/main" id="{1BC3C586-41D9-4369-AF7F-3A2DB21DB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A3FECC01-C81A-D05D-7C89-3C8AEB7C15A3}"/>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Tuesday, January 3, 2023</a:t>
            </a:r>
          </a:p>
        </p:txBody>
      </p:sp>
      <p:sp>
        <p:nvSpPr>
          <p:cNvPr id="4" name="Footer Placeholder 3">
            <a:extLst>
              <a:ext uri="{FF2B5EF4-FFF2-40B4-BE49-F238E27FC236}">
                <a16:creationId xmlns:a16="http://schemas.microsoft.com/office/drawing/2014/main" id="{72BB9020-ABA8-C0B0-D71C-E4939D2B033E}"/>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muzn - </a:t>
            </a:r>
            <a:r>
              <a:rPr lang="ar-EG" kern="1200" dirty="0">
                <a:solidFill>
                  <a:schemeClr val="tx1">
                    <a:alpha val="80000"/>
                  </a:schemeClr>
                </a:solidFill>
                <a:latin typeface="+mn-lt"/>
                <a:ea typeface="+mn-ea"/>
                <a:cs typeface="+mn-cs"/>
              </a:rPr>
              <a:t>مزن</a:t>
            </a:r>
            <a:endParaRPr lang="en-US" kern="1200" dirty="0">
              <a:solidFill>
                <a:schemeClr val="tx1">
                  <a:alpha val="80000"/>
                </a:schemeClr>
              </a:solidFill>
              <a:latin typeface="+mn-lt"/>
              <a:ea typeface="+mn-ea"/>
              <a:cs typeface="+mn-cs"/>
            </a:endParaRPr>
          </a:p>
        </p:txBody>
      </p:sp>
      <p:sp>
        <p:nvSpPr>
          <p:cNvPr id="5" name="Slide Number Placeholder 4">
            <a:extLst>
              <a:ext uri="{FF2B5EF4-FFF2-40B4-BE49-F238E27FC236}">
                <a16:creationId xmlns:a16="http://schemas.microsoft.com/office/drawing/2014/main" id="{4A858CCE-98E8-18F8-95BC-1D845E5C854E}"/>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7</a:t>
            </a:fld>
            <a:endParaRPr lang="en-US">
              <a:solidFill>
                <a:schemeClr val="tx1">
                  <a:alpha val="80000"/>
                </a:schemeClr>
              </a:solidFill>
            </a:endParaRPr>
          </a:p>
        </p:txBody>
      </p:sp>
    </p:spTree>
    <p:extLst>
      <p:ext uri="{BB962C8B-B14F-4D97-AF65-F5344CB8AC3E}">
        <p14:creationId xmlns:p14="http://schemas.microsoft.com/office/powerpoint/2010/main" val="3985152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39" name="Freeform: Shape 38">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0" name="Oval 39">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Oval 40">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Freeform: Shape 41">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44" name="Rectangle 43">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6B9D86-4D7A-D867-38CB-FC1C3E883FE8}"/>
              </a:ext>
            </a:extLst>
          </p:cNvPr>
          <p:cNvSpPr>
            <a:spLocks noGrp="1"/>
          </p:cNvSpPr>
          <p:nvPr>
            <p:ph type="title"/>
          </p:nvPr>
        </p:nvSpPr>
        <p:spPr>
          <a:xfrm>
            <a:off x="550863" y="549275"/>
            <a:ext cx="3565525" cy="5543549"/>
          </a:xfrm>
        </p:spPr>
        <p:txBody>
          <a:bodyPr vert="horz" wrap="square" lIns="0" tIns="0" rIns="0" bIns="0" rtlCol="0" anchor="ctr" anchorCtr="0">
            <a:normAutofit/>
          </a:bodyPr>
          <a:lstStyle/>
          <a:p>
            <a:pPr>
              <a:lnSpc>
                <a:spcPct val="100000"/>
              </a:lnSpc>
            </a:pPr>
            <a:r>
              <a:rPr lang="en-US"/>
              <a:t>Essential Skills </a:t>
            </a:r>
          </a:p>
        </p:txBody>
      </p:sp>
      <p:sp>
        <p:nvSpPr>
          <p:cNvPr id="46" name="Rectangle 45">
            <a:extLst>
              <a:ext uri="{FF2B5EF4-FFF2-40B4-BE49-F238E27FC236}">
                <a16:creationId xmlns:a16="http://schemas.microsoft.com/office/drawing/2014/main" id="{429899A3-416E-4DB5-846D-023526052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9" y="0"/>
            <a:ext cx="7641102" cy="6858000"/>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FEE43B2E-3A6F-0575-41C6-4D312E6FFA6F}"/>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Tuesday, January 3, 2023</a:t>
            </a:r>
          </a:p>
        </p:txBody>
      </p:sp>
      <p:sp>
        <p:nvSpPr>
          <p:cNvPr id="8" name="Footer Placeholder 7">
            <a:extLst>
              <a:ext uri="{FF2B5EF4-FFF2-40B4-BE49-F238E27FC236}">
                <a16:creationId xmlns:a16="http://schemas.microsoft.com/office/drawing/2014/main" id="{EF574750-2330-B59E-6AA9-3BA85DFE1008}"/>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dirty="0">
                <a:solidFill>
                  <a:schemeClr val="tx1">
                    <a:alpha val="80000"/>
                  </a:schemeClr>
                </a:solidFill>
              </a:rPr>
              <a:t>muzn - </a:t>
            </a:r>
            <a:r>
              <a:rPr lang="ar-EG" dirty="0">
                <a:solidFill>
                  <a:schemeClr val="tx1">
                    <a:alpha val="80000"/>
                  </a:schemeClr>
                </a:solidFill>
              </a:rPr>
              <a:t>مزن</a:t>
            </a:r>
            <a:endParaRPr lang="en-US" kern="1200" dirty="0">
              <a:solidFill>
                <a:schemeClr val="tx1">
                  <a:alpha val="80000"/>
                </a:schemeClr>
              </a:solidFill>
              <a:latin typeface="+mn-lt"/>
              <a:ea typeface="+mn-ea"/>
              <a:cs typeface="+mn-cs"/>
            </a:endParaRPr>
          </a:p>
        </p:txBody>
      </p:sp>
      <p:sp>
        <p:nvSpPr>
          <p:cNvPr id="9" name="Slide Number Placeholder 8">
            <a:extLst>
              <a:ext uri="{FF2B5EF4-FFF2-40B4-BE49-F238E27FC236}">
                <a16:creationId xmlns:a16="http://schemas.microsoft.com/office/drawing/2014/main" id="{F49977D8-2A0A-C6FF-D431-4831D6636DF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8</a:t>
            </a:fld>
            <a:endParaRPr lang="en-US">
              <a:solidFill>
                <a:schemeClr val="tx1">
                  <a:alpha val="80000"/>
                </a:schemeClr>
              </a:solidFill>
            </a:endParaRPr>
          </a:p>
        </p:txBody>
      </p:sp>
      <p:sp>
        <p:nvSpPr>
          <p:cNvPr id="13" name="Rectangle: Rounded Corners 12">
            <a:extLst>
              <a:ext uri="{FF2B5EF4-FFF2-40B4-BE49-F238E27FC236}">
                <a16:creationId xmlns:a16="http://schemas.microsoft.com/office/drawing/2014/main" id="{C7086801-90B3-4685-8B62-8A0593641E1A}"/>
              </a:ext>
            </a:extLst>
          </p:cNvPr>
          <p:cNvSpPr/>
          <p:nvPr/>
        </p:nvSpPr>
        <p:spPr>
          <a:xfrm>
            <a:off x="5267325" y="549767"/>
            <a:ext cx="6373813" cy="677466"/>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4" name="Rectangle 13" descr="Computer">
            <a:extLst>
              <a:ext uri="{FF2B5EF4-FFF2-40B4-BE49-F238E27FC236}">
                <a16:creationId xmlns:a16="http://schemas.microsoft.com/office/drawing/2014/main" id="{3A104C7B-9140-BFF8-2827-EB3020B6DE62}"/>
              </a:ext>
            </a:extLst>
          </p:cNvPr>
          <p:cNvSpPr/>
          <p:nvPr/>
        </p:nvSpPr>
        <p:spPr>
          <a:xfrm>
            <a:off x="5472258" y="702197"/>
            <a:ext cx="372606" cy="372606"/>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35" name="Freeform: Shape 34">
            <a:extLst>
              <a:ext uri="{FF2B5EF4-FFF2-40B4-BE49-F238E27FC236}">
                <a16:creationId xmlns:a16="http://schemas.microsoft.com/office/drawing/2014/main" id="{E0FCF018-57F2-84D4-1DAC-BD8BED124E8F}"/>
              </a:ext>
            </a:extLst>
          </p:cNvPr>
          <p:cNvSpPr/>
          <p:nvPr/>
        </p:nvSpPr>
        <p:spPr>
          <a:xfrm>
            <a:off x="6049798" y="549767"/>
            <a:ext cx="5591340" cy="677466"/>
          </a:xfrm>
          <a:custGeom>
            <a:avLst/>
            <a:gdLst>
              <a:gd name="connsiteX0" fmla="*/ 0 w 5591340"/>
              <a:gd name="connsiteY0" fmla="*/ 0 h 677466"/>
              <a:gd name="connsiteX1" fmla="*/ 5591340 w 5591340"/>
              <a:gd name="connsiteY1" fmla="*/ 0 h 677466"/>
              <a:gd name="connsiteX2" fmla="*/ 5591340 w 5591340"/>
              <a:gd name="connsiteY2" fmla="*/ 677466 h 677466"/>
              <a:gd name="connsiteX3" fmla="*/ 0 w 5591340"/>
              <a:gd name="connsiteY3" fmla="*/ 677466 h 677466"/>
              <a:gd name="connsiteX4" fmla="*/ 0 w 5591340"/>
              <a:gd name="connsiteY4" fmla="*/ 0 h 67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1340" h="677466">
                <a:moveTo>
                  <a:pt x="0" y="0"/>
                </a:moveTo>
                <a:lnTo>
                  <a:pt x="5591340" y="0"/>
                </a:lnTo>
                <a:lnTo>
                  <a:pt x="5591340" y="677466"/>
                </a:lnTo>
                <a:lnTo>
                  <a:pt x="0" y="67746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1699" tIns="71699" rIns="71699" bIns="71699" numCol="1" spcCol="1270" anchor="ctr" anchorCtr="0">
            <a:noAutofit/>
          </a:bodyPr>
          <a:lstStyle/>
          <a:p>
            <a:pPr marL="0" lvl="0" indent="0" algn="l" defTabSz="711200">
              <a:lnSpc>
                <a:spcPct val="100000"/>
              </a:lnSpc>
              <a:spcBef>
                <a:spcPct val="0"/>
              </a:spcBef>
              <a:spcAft>
                <a:spcPct val="35000"/>
              </a:spcAft>
              <a:buNone/>
            </a:pPr>
            <a:r>
              <a:rPr lang="en-US" sz="1600" kern="1200"/>
              <a:t>Software Development</a:t>
            </a:r>
          </a:p>
        </p:txBody>
      </p:sp>
      <p:sp>
        <p:nvSpPr>
          <p:cNvPr id="36" name="Rectangle: Rounded Corners 35">
            <a:extLst>
              <a:ext uri="{FF2B5EF4-FFF2-40B4-BE49-F238E27FC236}">
                <a16:creationId xmlns:a16="http://schemas.microsoft.com/office/drawing/2014/main" id="{DB01A001-B87C-6FDE-C9F3-93B8B2C923E2}"/>
              </a:ext>
            </a:extLst>
          </p:cNvPr>
          <p:cNvSpPr/>
          <p:nvPr/>
        </p:nvSpPr>
        <p:spPr>
          <a:xfrm>
            <a:off x="5267325" y="1396600"/>
            <a:ext cx="6373813" cy="677466"/>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37" name="Rectangle 36" descr="Mathematics">
            <a:extLst>
              <a:ext uri="{FF2B5EF4-FFF2-40B4-BE49-F238E27FC236}">
                <a16:creationId xmlns:a16="http://schemas.microsoft.com/office/drawing/2014/main" id="{D711F64F-5982-63B6-ED6F-2D1C16F74376}"/>
              </a:ext>
            </a:extLst>
          </p:cNvPr>
          <p:cNvSpPr/>
          <p:nvPr/>
        </p:nvSpPr>
        <p:spPr>
          <a:xfrm>
            <a:off x="5472258" y="1549030"/>
            <a:ext cx="372606" cy="372606"/>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43" name="Freeform: Shape 42">
            <a:extLst>
              <a:ext uri="{FF2B5EF4-FFF2-40B4-BE49-F238E27FC236}">
                <a16:creationId xmlns:a16="http://schemas.microsoft.com/office/drawing/2014/main" id="{0895427D-5A4B-9D36-05DC-B498CA4681E9}"/>
              </a:ext>
            </a:extLst>
          </p:cNvPr>
          <p:cNvSpPr/>
          <p:nvPr/>
        </p:nvSpPr>
        <p:spPr>
          <a:xfrm>
            <a:off x="6049798" y="1396600"/>
            <a:ext cx="5591340" cy="677466"/>
          </a:xfrm>
          <a:custGeom>
            <a:avLst/>
            <a:gdLst>
              <a:gd name="connsiteX0" fmla="*/ 0 w 5591340"/>
              <a:gd name="connsiteY0" fmla="*/ 0 h 677466"/>
              <a:gd name="connsiteX1" fmla="*/ 5591340 w 5591340"/>
              <a:gd name="connsiteY1" fmla="*/ 0 h 677466"/>
              <a:gd name="connsiteX2" fmla="*/ 5591340 w 5591340"/>
              <a:gd name="connsiteY2" fmla="*/ 677466 h 677466"/>
              <a:gd name="connsiteX3" fmla="*/ 0 w 5591340"/>
              <a:gd name="connsiteY3" fmla="*/ 677466 h 677466"/>
              <a:gd name="connsiteX4" fmla="*/ 0 w 5591340"/>
              <a:gd name="connsiteY4" fmla="*/ 0 h 67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1340" h="677466">
                <a:moveTo>
                  <a:pt x="0" y="0"/>
                </a:moveTo>
                <a:lnTo>
                  <a:pt x="5591340" y="0"/>
                </a:lnTo>
                <a:lnTo>
                  <a:pt x="5591340" y="677466"/>
                </a:lnTo>
                <a:lnTo>
                  <a:pt x="0" y="67746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1699" tIns="71699" rIns="71699" bIns="71699" numCol="1" spcCol="1270" anchor="ctr" anchorCtr="0">
            <a:noAutofit/>
          </a:bodyPr>
          <a:lstStyle/>
          <a:p>
            <a:pPr marL="0" lvl="0" indent="0" algn="l" defTabSz="711200">
              <a:lnSpc>
                <a:spcPct val="100000"/>
              </a:lnSpc>
              <a:spcBef>
                <a:spcPct val="0"/>
              </a:spcBef>
              <a:spcAft>
                <a:spcPct val="35000"/>
              </a:spcAft>
              <a:buNone/>
            </a:pPr>
            <a:r>
              <a:rPr lang="en-US" sz="1600" kern="1200"/>
              <a:t>Mathematics</a:t>
            </a:r>
          </a:p>
        </p:txBody>
      </p:sp>
      <p:sp>
        <p:nvSpPr>
          <p:cNvPr id="45" name="Rectangle: Rounded Corners 44">
            <a:extLst>
              <a:ext uri="{FF2B5EF4-FFF2-40B4-BE49-F238E27FC236}">
                <a16:creationId xmlns:a16="http://schemas.microsoft.com/office/drawing/2014/main" id="{FFA78ECD-E8BF-280E-8D27-CF141D433E08}"/>
              </a:ext>
            </a:extLst>
          </p:cNvPr>
          <p:cNvSpPr/>
          <p:nvPr/>
        </p:nvSpPr>
        <p:spPr>
          <a:xfrm>
            <a:off x="5267325" y="2243433"/>
            <a:ext cx="6373813" cy="677466"/>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47" name="Rectangle 46" descr="Bar chart">
            <a:extLst>
              <a:ext uri="{FF2B5EF4-FFF2-40B4-BE49-F238E27FC236}">
                <a16:creationId xmlns:a16="http://schemas.microsoft.com/office/drawing/2014/main" id="{FFCB5E97-566A-73CD-2524-BD7097BD0E2D}"/>
              </a:ext>
            </a:extLst>
          </p:cNvPr>
          <p:cNvSpPr/>
          <p:nvPr/>
        </p:nvSpPr>
        <p:spPr>
          <a:xfrm>
            <a:off x="5472258" y="2395863"/>
            <a:ext cx="372606" cy="372606"/>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48" name="Freeform: Shape 47">
            <a:extLst>
              <a:ext uri="{FF2B5EF4-FFF2-40B4-BE49-F238E27FC236}">
                <a16:creationId xmlns:a16="http://schemas.microsoft.com/office/drawing/2014/main" id="{51EB1E51-DEF8-0351-81DF-96A6431B57D1}"/>
              </a:ext>
            </a:extLst>
          </p:cNvPr>
          <p:cNvSpPr/>
          <p:nvPr/>
        </p:nvSpPr>
        <p:spPr>
          <a:xfrm>
            <a:off x="6049798" y="2243433"/>
            <a:ext cx="5591340" cy="677466"/>
          </a:xfrm>
          <a:custGeom>
            <a:avLst/>
            <a:gdLst>
              <a:gd name="connsiteX0" fmla="*/ 0 w 5591340"/>
              <a:gd name="connsiteY0" fmla="*/ 0 h 677466"/>
              <a:gd name="connsiteX1" fmla="*/ 5591340 w 5591340"/>
              <a:gd name="connsiteY1" fmla="*/ 0 h 677466"/>
              <a:gd name="connsiteX2" fmla="*/ 5591340 w 5591340"/>
              <a:gd name="connsiteY2" fmla="*/ 677466 h 677466"/>
              <a:gd name="connsiteX3" fmla="*/ 0 w 5591340"/>
              <a:gd name="connsiteY3" fmla="*/ 677466 h 677466"/>
              <a:gd name="connsiteX4" fmla="*/ 0 w 5591340"/>
              <a:gd name="connsiteY4" fmla="*/ 0 h 67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1340" h="677466">
                <a:moveTo>
                  <a:pt x="0" y="0"/>
                </a:moveTo>
                <a:lnTo>
                  <a:pt x="5591340" y="0"/>
                </a:lnTo>
                <a:lnTo>
                  <a:pt x="5591340" y="677466"/>
                </a:lnTo>
                <a:lnTo>
                  <a:pt x="0" y="67746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1699" tIns="71699" rIns="71699" bIns="71699" numCol="1" spcCol="1270" anchor="ctr" anchorCtr="0">
            <a:noAutofit/>
          </a:bodyPr>
          <a:lstStyle/>
          <a:p>
            <a:pPr marL="0" lvl="0" indent="0" algn="l" defTabSz="711200">
              <a:lnSpc>
                <a:spcPct val="100000"/>
              </a:lnSpc>
              <a:spcBef>
                <a:spcPct val="0"/>
              </a:spcBef>
              <a:spcAft>
                <a:spcPct val="35000"/>
              </a:spcAft>
              <a:buNone/>
            </a:pPr>
            <a:r>
              <a:rPr lang="en-US" sz="1600" kern="1200"/>
              <a:t>Data Related Skills </a:t>
            </a:r>
          </a:p>
        </p:txBody>
      </p:sp>
      <p:sp>
        <p:nvSpPr>
          <p:cNvPr id="49" name="Rectangle: Rounded Corners 48">
            <a:extLst>
              <a:ext uri="{FF2B5EF4-FFF2-40B4-BE49-F238E27FC236}">
                <a16:creationId xmlns:a16="http://schemas.microsoft.com/office/drawing/2014/main" id="{26B0999A-6901-8864-12BB-1353C23E7BDD}"/>
              </a:ext>
            </a:extLst>
          </p:cNvPr>
          <p:cNvSpPr/>
          <p:nvPr/>
        </p:nvSpPr>
        <p:spPr>
          <a:xfrm>
            <a:off x="5267325" y="3090266"/>
            <a:ext cx="6373813" cy="677466"/>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50" name="Rectangle 49" descr="Head with Gears">
            <a:extLst>
              <a:ext uri="{FF2B5EF4-FFF2-40B4-BE49-F238E27FC236}">
                <a16:creationId xmlns:a16="http://schemas.microsoft.com/office/drawing/2014/main" id="{2EC82F7E-5FA0-BAE9-B253-05A7D3ED5432}"/>
              </a:ext>
            </a:extLst>
          </p:cNvPr>
          <p:cNvSpPr/>
          <p:nvPr/>
        </p:nvSpPr>
        <p:spPr>
          <a:xfrm>
            <a:off x="5472258" y="3242696"/>
            <a:ext cx="372606" cy="372606"/>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sp>
        <p:nvSpPr>
          <p:cNvPr id="51" name="Freeform: Shape 50">
            <a:extLst>
              <a:ext uri="{FF2B5EF4-FFF2-40B4-BE49-F238E27FC236}">
                <a16:creationId xmlns:a16="http://schemas.microsoft.com/office/drawing/2014/main" id="{FD05559B-F508-7667-E623-096AE87F67AE}"/>
              </a:ext>
            </a:extLst>
          </p:cNvPr>
          <p:cNvSpPr/>
          <p:nvPr/>
        </p:nvSpPr>
        <p:spPr>
          <a:xfrm>
            <a:off x="6049798" y="3090266"/>
            <a:ext cx="5591340" cy="677466"/>
          </a:xfrm>
          <a:custGeom>
            <a:avLst/>
            <a:gdLst>
              <a:gd name="connsiteX0" fmla="*/ 0 w 5591340"/>
              <a:gd name="connsiteY0" fmla="*/ 0 h 677466"/>
              <a:gd name="connsiteX1" fmla="*/ 5591340 w 5591340"/>
              <a:gd name="connsiteY1" fmla="*/ 0 h 677466"/>
              <a:gd name="connsiteX2" fmla="*/ 5591340 w 5591340"/>
              <a:gd name="connsiteY2" fmla="*/ 677466 h 677466"/>
              <a:gd name="connsiteX3" fmla="*/ 0 w 5591340"/>
              <a:gd name="connsiteY3" fmla="*/ 677466 h 677466"/>
              <a:gd name="connsiteX4" fmla="*/ 0 w 5591340"/>
              <a:gd name="connsiteY4" fmla="*/ 0 h 67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1340" h="677466">
                <a:moveTo>
                  <a:pt x="0" y="0"/>
                </a:moveTo>
                <a:lnTo>
                  <a:pt x="5591340" y="0"/>
                </a:lnTo>
                <a:lnTo>
                  <a:pt x="5591340" y="677466"/>
                </a:lnTo>
                <a:lnTo>
                  <a:pt x="0" y="67746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1699" tIns="71699" rIns="71699" bIns="71699" numCol="1" spcCol="1270" anchor="ctr" anchorCtr="0">
            <a:noAutofit/>
          </a:bodyPr>
          <a:lstStyle/>
          <a:p>
            <a:pPr marL="0" lvl="0" indent="0" algn="l" defTabSz="711200">
              <a:lnSpc>
                <a:spcPct val="100000"/>
              </a:lnSpc>
              <a:spcBef>
                <a:spcPct val="0"/>
              </a:spcBef>
              <a:spcAft>
                <a:spcPct val="35000"/>
              </a:spcAft>
              <a:buNone/>
            </a:pPr>
            <a:r>
              <a:rPr lang="en-US" sz="1600" kern="1200"/>
              <a:t>Foundational Machine Learning Models</a:t>
            </a:r>
          </a:p>
        </p:txBody>
      </p:sp>
      <p:sp>
        <p:nvSpPr>
          <p:cNvPr id="52" name="Rectangle: Rounded Corners 51">
            <a:extLst>
              <a:ext uri="{FF2B5EF4-FFF2-40B4-BE49-F238E27FC236}">
                <a16:creationId xmlns:a16="http://schemas.microsoft.com/office/drawing/2014/main" id="{B57CF20A-8955-67E5-768E-B5E579649B39}"/>
              </a:ext>
            </a:extLst>
          </p:cNvPr>
          <p:cNvSpPr/>
          <p:nvPr/>
        </p:nvSpPr>
        <p:spPr>
          <a:xfrm>
            <a:off x="5267325" y="3937099"/>
            <a:ext cx="6373813" cy="677466"/>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53" name="Rectangle 52" descr="Gears">
            <a:extLst>
              <a:ext uri="{FF2B5EF4-FFF2-40B4-BE49-F238E27FC236}">
                <a16:creationId xmlns:a16="http://schemas.microsoft.com/office/drawing/2014/main" id="{CEA6B69D-F48E-2BF9-4AE7-7442A66935C4}"/>
              </a:ext>
            </a:extLst>
          </p:cNvPr>
          <p:cNvSpPr/>
          <p:nvPr/>
        </p:nvSpPr>
        <p:spPr>
          <a:xfrm>
            <a:off x="5472258" y="4089529"/>
            <a:ext cx="372606" cy="372606"/>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sp>
      <p:sp>
        <p:nvSpPr>
          <p:cNvPr id="54" name="Freeform: Shape 53">
            <a:extLst>
              <a:ext uri="{FF2B5EF4-FFF2-40B4-BE49-F238E27FC236}">
                <a16:creationId xmlns:a16="http://schemas.microsoft.com/office/drawing/2014/main" id="{85E147B9-FA6A-73CE-278D-41EED4E8894C}"/>
              </a:ext>
            </a:extLst>
          </p:cNvPr>
          <p:cNvSpPr/>
          <p:nvPr/>
        </p:nvSpPr>
        <p:spPr>
          <a:xfrm>
            <a:off x="6049798" y="3937099"/>
            <a:ext cx="5591340" cy="677466"/>
          </a:xfrm>
          <a:custGeom>
            <a:avLst/>
            <a:gdLst>
              <a:gd name="connsiteX0" fmla="*/ 0 w 5591340"/>
              <a:gd name="connsiteY0" fmla="*/ 0 h 677466"/>
              <a:gd name="connsiteX1" fmla="*/ 5591340 w 5591340"/>
              <a:gd name="connsiteY1" fmla="*/ 0 h 677466"/>
              <a:gd name="connsiteX2" fmla="*/ 5591340 w 5591340"/>
              <a:gd name="connsiteY2" fmla="*/ 677466 h 677466"/>
              <a:gd name="connsiteX3" fmla="*/ 0 w 5591340"/>
              <a:gd name="connsiteY3" fmla="*/ 677466 h 677466"/>
              <a:gd name="connsiteX4" fmla="*/ 0 w 5591340"/>
              <a:gd name="connsiteY4" fmla="*/ 0 h 67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1340" h="677466">
                <a:moveTo>
                  <a:pt x="0" y="0"/>
                </a:moveTo>
                <a:lnTo>
                  <a:pt x="5591340" y="0"/>
                </a:lnTo>
                <a:lnTo>
                  <a:pt x="5591340" y="677466"/>
                </a:lnTo>
                <a:lnTo>
                  <a:pt x="0" y="67746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1699" tIns="71699" rIns="71699" bIns="71699" numCol="1" spcCol="1270" anchor="ctr" anchorCtr="0">
            <a:noAutofit/>
          </a:bodyPr>
          <a:lstStyle/>
          <a:p>
            <a:pPr marL="0" lvl="0" indent="0" algn="l" defTabSz="711200">
              <a:lnSpc>
                <a:spcPct val="100000"/>
              </a:lnSpc>
              <a:spcBef>
                <a:spcPct val="0"/>
              </a:spcBef>
              <a:spcAft>
                <a:spcPct val="35000"/>
              </a:spcAft>
              <a:buNone/>
            </a:pPr>
            <a:r>
              <a:rPr lang="en-GB" sz="1600" kern="1200"/>
              <a:t>How Machine Learning Models Work</a:t>
            </a:r>
          </a:p>
        </p:txBody>
      </p:sp>
      <p:sp>
        <p:nvSpPr>
          <p:cNvPr id="55" name="Rectangle: Rounded Corners 54">
            <a:extLst>
              <a:ext uri="{FF2B5EF4-FFF2-40B4-BE49-F238E27FC236}">
                <a16:creationId xmlns:a16="http://schemas.microsoft.com/office/drawing/2014/main" id="{930BC697-64EE-33F2-C065-711460506DBE}"/>
              </a:ext>
            </a:extLst>
          </p:cNvPr>
          <p:cNvSpPr/>
          <p:nvPr/>
        </p:nvSpPr>
        <p:spPr>
          <a:xfrm>
            <a:off x="5267325" y="4783933"/>
            <a:ext cx="6373813" cy="677466"/>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56" name="Rectangle 55" descr="Brain in head">
            <a:extLst>
              <a:ext uri="{FF2B5EF4-FFF2-40B4-BE49-F238E27FC236}">
                <a16:creationId xmlns:a16="http://schemas.microsoft.com/office/drawing/2014/main" id="{826CA389-BF9A-DC97-81AA-984C883A0F32}"/>
              </a:ext>
            </a:extLst>
          </p:cNvPr>
          <p:cNvSpPr/>
          <p:nvPr/>
        </p:nvSpPr>
        <p:spPr>
          <a:xfrm>
            <a:off x="5472258" y="4936363"/>
            <a:ext cx="372606" cy="372606"/>
          </a:xfrm>
          <a:prstGeom prst="rect">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57" name="Freeform: Shape 56">
            <a:extLst>
              <a:ext uri="{FF2B5EF4-FFF2-40B4-BE49-F238E27FC236}">
                <a16:creationId xmlns:a16="http://schemas.microsoft.com/office/drawing/2014/main" id="{9C154231-D0A8-0173-D583-46543F7B04F9}"/>
              </a:ext>
            </a:extLst>
          </p:cNvPr>
          <p:cNvSpPr/>
          <p:nvPr/>
        </p:nvSpPr>
        <p:spPr>
          <a:xfrm>
            <a:off x="6049798" y="4783933"/>
            <a:ext cx="5591340" cy="677466"/>
          </a:xfrm>
          <a:custGeom>
            <a:avLst/>
            <a:gdLst>
              <a:gd name="connsiteX0" fmla="*/ 0 w 5591340"/>
              <a:gd name="connsiteY0" fmla="*/ 0 h 677466"/>
              <a:gd name="connsiteX1" fmla="*/ 5591340 w 5591340"/>
              <a:gd name="connsiteY1" fmla="*/ 0 h 677466"/>
              <a:gd name="connsiteX2" fmla="*/ 5591340 w 5591340"/>
              <a:gd name="connsiteY2" fmla="*/ 677466 h 677466"/>
              <a:gd name="connsiteX3" fmla="*/ 0 w 5591340"/>
              <a:gd name="connsiteY3" fmla="*/ 677466 h 677466"/>
              <a:gd name="connsiteX4" fmla="*/ 0 w 5591340"/>
              <a:gd name="connsiteY4" fmla="*/ 0 h 67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1340" h="677466">
                <a:moveTo>
                  <a:pt x="0" y="0"/>
                </a:moveTo>
                <a:lnTo>
                  <a:pt x="5591340" y="0"/>
                </a:lnTo>
                <a:lnTo>
                  <a:pt x="5591340" y="677466"/>
                </a:lnTo>
                <a:lnTo>
                  <a:pt x="0" y="67746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1699" tIns="71699" rIns="71699" bIns="71699" numCol="1" spcCol="1270" anchor="ctr" anchorCtr="0">
            <a:noAutofit/>
          </a:bodyPr>
          <a:lstStyle/>
          <a:p>
            <a:pPr marL="0" lvl="0" indent="0" algn="l" defTabSz="711200">
              <a:lnSpc>
                <a:spcPct val="100000"/>
              </a:lnSpc>
              <a:spcBef>
                <a:spcPct val="0"/>
              </a:spcBef>
              <a:spcAft>
                <a:spcPct val="35000"/>
              </a:spcAft>
              <a:buNone/>
            </a:pPr>
            <a:r>
              <a:rPr lang="en-GB" sz="1600" kern="1200"/>
              <a:t>Deep Learning </a:t>
            </a:r>
          </a:p>
        </p:txBody>
      </p:sp>
      <p:sp>
        <p:nvSpPr>
          <p:cNvPr id="58" name="Rectangle: Rounded Corners 57">
            <a:extLst>
              <a:ext uri="{FF2B5EF4-FFF2-40B4-BE49-F238E27FC236}">
                <a16:creationId xmlns:a16="http://schemas.microsoft.com/office/drawing/2014/main" id="{61A3CCA0-6F02-4D46-0A30-B5199CAA1591}"/>
              </a:ext>
            </a:extLst>
          </p:cNvPr>
          <p:cNvSpPr/>
          <p:nvPr/>
        </p:nvSpPr>
        <p:spPr>
          <a:xfrm>
            <a:off x="5267325" y="5630766"/>
            <a:ext cx="6373813" cy="677466"/>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59" name="Rectangle 58" descr="Laptop">
            <a:extLst>
              <a:ext uri="{FF2B5EF4-FFF2-40B4-BE49-F238E27FC236}">
                <a16:creationId xmlns:a16="http://schemas.microsoft.com/office/drawing/2014/main" id="{BBEE4EA9-94A7-A692-D5CC-E1C79D1B6E12}"/>
              </a:ext>
            </a:extLst>
          </p:cNvPr>
          <p:cNvSpPr/>
          <p:nvPr/>
        </p:nvSpPr>
        <p:spPr>
          <a:xfrm>
            <a:off x="5472258" y="5783196"/>
            <a:ext cx="372606" cy="372606"/>
          </a:xfrm>
          <a:prstGeom prst="rect">
            <a:avLst/>
          </a:prstGeom>
          <a: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60" name="Freeform: Shape 59">
            <a:extLst>
              <a:ext uri="{FF2B5EF4-FFF2-40B4-BE49-F238E27FC236}">
                <a16:creationId xmlns:a16="http://schemas.microsoft.com/office/drawing/2014/main" id="{344E2408-62AB-1791-5794-1A62959F85AD}"/>
              </a:ext>
            </a:extLst>
          </p:cNvPr>
          <p:cNvSpPr/>
          <p:nvPr/>
        </p:nvSpPr>
        <p:spPr>
          <a:xfrm>
            <a:off x="6049798" y="5630766"/>
            <a:ext cx="5591340" cy="677466"/>
          </a:xfrm>
          <a:custGeom>
            <a:avLst/>
            <a:gdLst>
              <a:gd name="connsiteX0" fmla="*/ 0 w 5591340"/>
              <a:gd name="connsiteY0" fmla="*/ 0 h 677466"/>
              <a:gd name="connsiteX1" fmla="*/ 5591340 w 5591340"/>
              <a:gd name="connsiteY1" fmla="*/ 0 h 677466"/>
              <a:gd name="connsiteX2" fmla="*/ 5591340 w 5591340"/>
              <a:gd name="connsiteY2" fmla="*/ 677466 h 677466"/>
              <a:gd name="connsiteX3" fmla="*/ 0 w 5591340"/>
              <a:gd name="connsiteY3" fmla="*/ 677466 h 677466"/>
              <a:gd name="connsiteX4" fmla="*/ 0 w 5591340"/>
              <a:gd name="connsiteY4" fmla="*/ 0 h 67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1340" h="677466">
                <a:moveTo>
                  <a:pt x="0" y="0"/>
                </a:moveTo>
                <a:lnTo>
                  <a:pt x="5591340" y="0"/>
                </a:lnTo>
                <a:lnTo>
                  <a:pt x="5591340" y="677466"/>
                </a:lnTo>
                <a:lnTo>
                  <a:pt x="0" y="67746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1699" tIns="71699" rIns="71699" bIns="71699" numCol="1" spcCol="1270" anchor="ctr" anchorCtr="0">
            <a:noAutofit/>
          </a:bodyPr>
          <a:lstStyle/>
          <a:p>
            <a:pPr marL="0" lvl="0" indent="0" algn="l" defTabSz="711200">
              <a:lnSpc>
                <a:spcPct val="100000"/>
              </a:lnSpc>
              <a:spcBef>
                <a:spcPct val="0"/>
              </a:spcBef>
              <a:spcAft>
                <a:spcPct val="35000"/>
              </a:spcAft>
              <a:buNone/>
            </a:pPr>
            <a:r>
              <a:rPr lang="en-GB" sz="1600" kern="1200"/>
              <a:t>Practical Machine Learning</a:t>
            </a:r>
          </a:p>
        </p:txBody>
      </p:sp>
    </p:spTree>
    <p:extLst>
      <p:ext uri="{BB962C8B-B14F-4D97-AF65-F5344CB8AC3E}">
        <p14:creationId xmlns:p14="http://schemas.microsoft.com/office/powerpoint/2010/main" val="46982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ppt_x"/>
                                          </p:val>
                                        </p:tav>
                                        <p:tav tm="100000">
                                          <p:val>
                                            <p:strVal val="#ppt_x"/>
                                          </p:val>
                                        </p:tav>
                                      </p:tavLst>
                                    </p:anim>
                                    <p:anim calcmode="lin" valueType="num">
                                      <p:cBhvr additive="base">
                                        <p:cTn id="12" dur="500" fill="hold"/>
                                        <p:tgtEl>
                                          <p:spTgt spid="3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6"/>
                                        </p:tgtEl>
                                        <p:attrNameLst>
                                          <p:attrName>style.visibility</p:attrName>
                                        </p:attrNameLst>
                                      </p:cBhvr>
                                      <p:to>
                                        <p:strVal val="visible"/>
                                      </p:to>
                                    </p:set>
                                    <p:anim calcmode="lin" valueType="num">
                                      <p:cBhvr additive="base">
                                        <p:cTn id="21" dur="500" fill="hold"/>
                                        <p:tgtEl>
                                          <p:spTgt spid="36"/>
                                        </p:tgtEl>
                                        <p:attrNameLst>
                                          <p:attrName>ppt_x</p:attrName>
                                        </p:attrNameLst>
                                      </p:cBhvr>
                                      <p:tavLst>
                                        <p:tav tm="0">
                                          <p:val>
                                            <p:strVal val="#ppt_x"/>
                                          </p:val>
                                        </p:tav>
                                        <p:tav tm="100000">
                                          <p:val>
                                            <p:strVal val="#ppt_x"/>
                                          </p:val>
                                        </p:tav>
                                      </p:tavLst>
                                    </p:anim>
                                    <p:anim calcmode="lin" valueType="num">
                                      <p:cBhvr additive="base">
                                        <p:cTn id="22" dur="500" fill="hold"/>
                                        <p:tgtEl>
                                          <p:spTgt spid="36"/>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anim calcmode="lin" valueType="num">
                                      <p:cBhvr additive="base">
                                        <p:cTn id="25" dur="500" fill="hold"/>
                                        <p:tgtEl>
                                          <p:spTgt spid="37"/>
                                        </p:tgtEl>
                                        <p:attrNameLst>
                                          <p:attrName>ppt_x</p:attrName>
                                        </p:attrNameLst>
                                      </p:cBhvr>
                                      <p:tavLst>
                                        <p:tav tm="0">
                                          <p:val>
                                            <p:strVal val="#ppt_x"/>
                                          </p:val>
                                        </p:tav>
                                        <p:tav tm="100000">
                                          <p:val>
                                            <p:strVal val="#ppt_x"/>
                                          </p:val>
                                        </p:tav>
                                      </p:tavLst>
                                    </p:anim>
                                    <p:anim calcmode="lin" valueType="num">
                                      <p:cBhvr additive="base">
                                        <p:cTn id="26" dur="500" fill="hold"/>
                                        <p:tgtEl>
                                          <p:spTgt spid="3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anim calcmode="lin" valueType="num">
                                      <p:cBhvr additive="base">
                                        <p:cTn id="29" dur="500" fill="hold"/>
                                        <p:tgtEl>
                                          <p:spTgt spid="43"/>
                                        </p:tgtEl>
                                        <p:attrNameLst>
                                          <p:attrName>ppt_x</p:attrName>
                                        </p:attrNameLst>
                                      </p:cBhvr>
                                      <p:tavLst>
                                        <p:tav tm="0">
                                          <p:val>
                                            <p:strVal val="#ppt_x"/>
                                          </p:val>
                                        </p:tav>
                                        <p:tav tm="100000">
                                          <p:val>
                                            <p:strVal val="#ppt_x"/>
                                          </p:val>
                                        </p:tav>
                                      </p:tavLst>
                                    </p:anim>
                                    <p:anim calcmode="lin" valueType="num">
                                      <p:cBhvr additive="base">
                                        <p:cTn id="30"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7"/>
                                        </p:tgtEl>
                                        <p:attrNameLst>
                                          <p:attrName>style.visibility</p:attrName>
                                        </p:attrNameLst>
                                      </p:cBhvr>
                                      <p:to>
                                        <p:strVal val="visible"/>
                                      </p:to>
                                    </p:set>
                                    <p:anim calcmode="lin" valueType="num">
                                      <p:cBhvr additive="base">
                                        <p:cTn id="35" dur="500" fill="hold"/>
                                        <p:tgtEl>
                                          <p:spTgt spid="47"/>
                                        </p:tgtEl>
                                        <p:attrNameLst>
                                          <p:attrName>ppt_x</p:attrName>
                                        </p:attrNameLst>
                                      </p:cBhvr>
                                      <p:tavLst>
                                        <p:tav tm="0">
                                          <p:val>
                                            <p:strVal val="#ppt_x"/>
                                          </p:val>
                                        </p:tav>
                                        <p:tav tm="100000">
                                          <p:val>
                                            <p:strVal val="#ppt_x"/>
                                          </p:val>
                                        </p:tav>
                                      </p:tavLst>
                                    </p:anim>
                                    <p:anim calcmode="lin" valueType="num">
                                      <p:cBhvr additive="base">
                                        <p:cTn id="36" dur="500" fill="hold"/>
                                        <p:tgtEl>
                                          <p:spTgt spid="47"/>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45"/>
                                        </p:tgtEl>
                                        <p:attrNameLst>
                                          <p:attrName>style.visibility</p:attrName>
                                        </p:attrNameLst>
                                      </p:cBhvr>
                                      <p:to>
                                        <p:strVal val="visible"/>
                                      </p:to>
                                    </p:set>
                                    <p:anim calcmode="lin" valueType="num">
                                      <p:cBhvr additive="base">
                                        <p:cTn id="39" dur="500" fill="hold"/>
                                        <p:tgtEl>
                                          <p:spTgt spid="45"/>
                                        </p:tgtEl>
                                        <p:attrNameLst>
                                          <p:attrName>ppt_x</p:attrName>
                                        </p:attrNameLst>
                                      </p:cBhvr>
                                      <p:tavLst>
                                        <p:tav tm="0">
                                          <p:val>
                                            <p:strVal val="#ppt_x"/>
                                          </p:val>
                                        </p:tav>
                                        <p:tav tm="100000">
                                          <p:val>
                                            <p:strVal val="#ppt_x"/>
                                          </p:val>
                                        </p:tav>
                                      </p:tavLst>
                                    </p:anim>
                                    <p:anim calcmode="lin" valueType="num">
                                      <p:cBhvr additive="base">
                                        <p:cTn id="40" dur="500" fill="hold"/>
                                        <p:tgtEl>
                                          <p:spTgt spid="4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additive="base">
                                        <p:cTn id="43" dur="500" fill="hold"/>
                                        <p:tgtEl>
                                          <p:spTgt spid="48"/>
                                        </p:tgtEl>
                                        <p:attrNameLst>
                                          <p:attrName>ppt_x</p:attrName>
                                        </p:attrNameLst>
                                      </p:cBhvr>
                                      <p:tavLst>
                                        <p:tav tm="0">
                                          <p:val>
                                            <p:strVal val="#ppt_x"/>
                                          </p:val>
                                        </p:tav>
                                        <p:tav tm="100000">
                                          <p:val>
                                            <p:strVal val="#ppt_x"/>
                                          </p:val>
                                        </p:tav>
                                      </p:tavLst>
                                    </p:anim>
                                    <p:anim calcmode="lin" valueType="num">
                                      <p:cBhvr additive="base">
                                        <p:cTn id="44"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9"/>
                                        </p:tgtEl>
                                        <p:attrNameLst>
                                          <p:attrName>style.visibility</p:attrName>
                                        </p:attrNameLst>
                                      </p:cBhvr>
                                      <p:to>
                                        <p:strVal val="visible"/>
                                      </p:to>
                                    </p:set>
                                    <p:anim calcmode="lin" valueType="num">
                                      <p:cBhvr additive="base">
                                        <p:cTn id="49" dur="500" fill="hold"/>
                                        <p:tgtEl>
                                          <p:spTgt spid="49"/>
                                        </p:tgtEl>
                                        <p:attrNameLst>
                                          <p:attrName>ppt_x</p:attrName>
                                        </p:attrNameLst>
                                      </p:cBhvr>
                                      <p:tavLst>
                                        <p:tav tm="0">
                                          <p:val>
                                            <p:strVal val="#ppt_x"/>
                                          </p:val>
                                        </p:tav>
                                        <p:tav tm="100000">
                                          <p:val>
                                            <p:strVal val="#ppt_x"/>
                                          </p:val>
                                        </p:tav>
                                      </p:tavLst>
                                    </p:anim>
                                    <p:anim calcmode="lin" valueType="num">
                                      <p:cBhvr additive="base">
                                        <p:cTn id="50" dur="500" fill="hold"/>
                                        <p:tgtEl>
                                          <p:spTgt spid="49"/>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50"/>
                                        </p:tgtEl>
                                        <p:attrNameLst>
                                          <p:attrName>style.visibility</p:attrName>
                                        </p:attrNameLst>
                                      </p:cBhvr>
                                      <p:to>
                                        <p:strVal val="visible"/>
                                      </p:to>
                                    </p:set>
                                    <p:anim calcmode="lin" valueType="num">
                                      <p:cBhvr additive="base">
                                        <p:cTn id="53" dur="500" fill="hold"/>
                                        <p:tgtEl>
                                          <p:spTgt spid="50"/>
                                        </p:tgtEl>
                                        <p:attrNameLst>
                                          <p:attrName>ppt_x</p:attrName>
                                        </p:attrNameLst>
                                      </p:cBhvr>
                                      <p:tavLst>
                                        <p:tav tm="0">
                                          <p:val>
                                            <p:strVal val="#ppt_x"/>
                                          </p:val>
                                        </p:tav>
                                        <p:tav tm="100000">
                                          <p:val>
                                            <p:strVal val="#ppt_x"/>
                                          </p:val>
                                        </p:tav>
                                      </p:tavLst>
                                    </p:anim>
                                    <p:anim calcmode="lin" valueType="num">
                                      <p:cBhvr additive="base">
                                        <p:cTn id="54" dur="500" fill="hold"/>
                                        <p:tgtEl>
                                          <p:spTgt spid="50"/>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51"/>
                                        </p:tgtEl>
                                        <p:attrNameLst>
                                          <p:attrName>style.visibility</p:attrName>
                                        </p:attrNameLst>
                                      </p:cBhvr>
                                      <p:to>
                                        <p:strVal val="visible"/>
                                      </p:to>
                                    </p:set>
                                    <p:anim calcmode="lin" valueType="num">
                                      <p:cBhvr additive="base">
                                        <p:cTn id="57" dur="500" fill="hold"/>
                                        <p:tgtEl>
                                          <p:spTgt spid="51"/>
                                        </p:tgtEl>
                                        <p:attrNameLst>
                                          <p:attrName>ppt_x</p:attrName>
                                        </p:attrNameLst>
                                      </p:cBhvr>
                                      <p:tavLst>
                                        <p:tav tm="0">
                                          <p:val>
                                            <p:strVal val="#ppt_x"/>
                                          </p:val>
                                        </p:tav>
                                        <p:tav tm="100000">
                                          <p:val>
                                            <p:strVal val="#ppt_x"/>
                                          </p:val>
                                        </p:tav>
                                      </p:tavLst>
                                    </p:anim>
                                    <p:anim calcmode="lin" valueType="num">
                                      <p:cBhvr additive="base">
                                        <p:cTn id="5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52"/>
                                        </p:tgtEl>
                                        <p:attrNameLst>
                                          <p:attrName>style.visibility</p:attrName>
                                        </p:attrNameLst>
                                      </p:cBhvr>
                                      <p:to>
                                        <p:strVal val="visible"/>
                                      </p:to>
                                    </p:set>
                                    <p:anim calcmode="lin" valueType="num">
                                      <p:cBhvr additive="base">
                                        <p:cTn id="63" dur="500" fill="hold"/>
                                        <p:tgtEl>
                                          <p:spTgt spid="52"/>
                                        </p:tgtEl>
                                        <p:attrNameLst>
                                          <p:attrName>ppt_x</p:attrName>
                                        </p:attrNameLst>
                                      </p:cBhvr>
                                      <p:tavLst>
                                        <p:tav tm="0">
                                          <p:val>
                                            <p:strVal val="#ppt_x"/>
                                          </p:val>
                                        </p:tav>
                                        <p:tav tm="100000">
                                          <p:val>
                                            <p:strVal val="#ppt_x"/>
                                          </p:val>
                                        </p:tav>
                                      </p:tavLst>
                                    </p:anim>
                                    <p:anim calcmode="lin" valueType="num">
                                      <p:cBhvr additive="base">
                                        <p:cTn id="64" dur="500" fill="hold"/>
                                        <p:tgtEl>
                                          <p:spTgt spid="52"/>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53"/>
                                        </p:tgtEl>
                                        <p:attrNameLst>
                                          <p:attrName>style.visibility</p:attrName>
                                        </p:attrNameLst>
                                      </p:cBhvr>
                                      <p:to>
                                        <p:strVal val="visible"/>
                                      </p:to>
                                    </p:set>
                                    <p:anim calcmode="lin" valueType="num">
                                      <p:cBhvr additive="base">
                                        <p:cTn id="67" dur="500" fill="hold"/>
                                        <p:tgtEl>
                                          <p:spTgt spid="53"/>
                                        </p:tgtEl>
                                        <p:attrNameLst>
                                          <p:attrName>ppt_x</p:attrName>
                                        </p:attrNameLst>
                                      </p:cBhvr>
                                      <p:tavLst>
                                        <p:tav tm="0">
                                          <p:val>
                                            <p:strVal val="#ppt_x"/>
                                          </p:val>
                                        </p:tav>
                                        <p:tav tm="100000">
                                          <p:val>
                                            <p:strVal val="#ppt_x"/>
                                          </p:val>
                                        </p:tav>
                                      </p:tavLst>
                                    </p:anim>
                                    <p:anim calcmode="lin" valueType="num">
                                      <p:cBhvr additive="base">
                                        <p:cTn id="68" dur="500" fill="hold"/>
                                        <p:tgtEl>
                                          <p:spTgt spid="53"/>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anim calcmode="lin" valueType="num">
                                      <p:cBhvr additive="base">
                                        <p:cTn id="71" dur="500" fill="hold"/>
                                        <p:tgtEl>
                                          <p:spTgt spid="54"/>
                                        </p:tgtEl>
                                        <p:attrNameLst>
                                          <p:attrName>ppt_x</p:attrName>
                                        </p:attrNameLst>
                                      </p:cBhvr>
                                      <p:tavLst>
                                        <p:tav tm="0">
                                          <p:val>
                                            <p:strVal val="#ppt_x"/>
                                          </p:val>
                                        </p:tav>
                                        <p:tav tm="100000">
                                          <p:val>
                                            <p:strVal val="#ppt_x"/>
                                          </p:val>
                                        </p:tav>
                                      </p:tavLst>
                                    </p:anim>
                                    <p:anim calcmode="lin" valueType="num">
                                      <p:cBhvr additive="base">
                                        <p:cTn id="72"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55"/>
                                        </p:tgtEl>
                                        <p:attrNameLst>
                                          <p:attrName>style.visibility</p:attrName>
                                        </p:attrNameLst>
                                      </p:cBhvr>
                                      <p:to>
                                        <p:strVal val="visible"/>
                                      </p:to>
                                    </p:set>
                                    <p:anim calcmode="lin" valueType="num">
                                      <p:cBhvr additive="base">
                                        <p:cTn id="77" dur="500" fill="hold"/>
                                        <p:tgtEl>
                                          <p:spTgt spid="55"/>
                                        </p:tgtEl>
                                        <p:attrNameLst>
                                          <p:attrName>ppt_x</p:attrName>
                                        </p:attrNameLst>
                                      </p:cBhvr>
                                      <p:tavLst>
                                        <p:tav tm="0">
                                          <p:val>
                                            <p:strVal val="#ppt_x"/>
                                          </p:val>
                                        </p:tav>
                                        <p:tav tm="100000">
                                          <p:val>
                                            <p:strVal val="#ppt_x"/>
                                          </p:val>
                                        </p:tav>
                                      </p:tavLst>
                                    </p:anim>
                                    <p:anim calcmode="lin" valueType="num">
                                      <p:cBhvr additive="base">
                                        <p:cTn id="78" dur="500" fill="hold"/>
                                        <p:tgtEl>
                                          <p:spTgt spid="55"/>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56"/>
                                        </p:tgtEl>
                                        <p:attrNameLst>
                                          <p:attrName>style.visibility</p:attrName>
                                        </p:attrNameLst>
                                      </p:cBhvr>
                                      <p:to>
                                        <p:strVal val="visible"/>
                                      </p:to>
                                    </p:set>
                                    <p:anim calcmode="lin" valueType="num">
                                      <p:cBhvr additive="base">
                                        <p:cTn id="81" dur="500" fill="hold"/>
                                        <p:tgtEl>
                                          <p:spTgt spid="56"/>
                                        </p:tgtEl>
                                        <p:attrNameLst>
                                          <p:attrName>ppt_x</p:attrName>
                                        </p:attrNameLst>
                                      </p:cBhvr>
                                      <p:tavLst>
                                        <p:tav tm="0">
                                          <p:val>
                                            <p:strVal val="#ppt_x"/>
                                          </p:val>
                                        </p:tav>
                                        <p:tav tm="100000">
                                          <p:val>
                                            <p:strVal val="#ppt_x"/>
                                          </p:val>
                                        </p:tav>
                                      </p:tavLst>
                                    </p:anim>
                                    <p:anim calcmode="lin" valueType="num">
                                      <p:cBhvr additive="base">
                                        <p:cTn id="82" dur="500" fill="hold"/>
                                        <p:tgtEl>
                                          <p:spTgt spid="56"/>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57"/>
                                        </p:tgtEl>
                                        <p:attrNameLst>
                                          <p:attrName>style.visibility</p:attrName>
                                        </p:attrNameLst>
                                      </p:cBhvr>
                                      <p:to>
                                        <p:strVal val="visible"/>
                                      </p:to>
                                    </p:set>
                                    <p:anim calcmode="lin" valueType="num">
                                      <p:cBhvr additive="base">
                                        <p:cTn id="85" dur="500" fill="hold"/>
                                        <p:tgtEl>
                                          <p:spTgt spid="57"/>
                                        </p:tgtEl>
                                        <p:attrNameLst>
                                          <p:attrName>ppt_x</p:attrName>
                                        </p:attrNameLst>
                                      </p:cBhvr>
                                      <p:tavLst>
                                        <p:tav tm="0">
                                          <p:val>
                                            <p:strVal val="#ppt_x"/>
                                          </p:val>
                                        </p:tav>
                                        <p:tav tm="100000">
                                          <p:val>
                                            <p:strVal val="#ppt_x"/>
                                          </p:val>
                                        </p:tav>
                                      </p:tavLst>
                                    </p:anim>
                                    <p:anim calcmode="lin" valueType="num">
                                      <p:cBhvr additive="base">
                                        <p:cTn id="86"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58"/>
                                        </p:tgtEl>
                                        <p:attrNameLst>
                                          <p:attrName>style.visibility</p:attrName>
                                        </p:attrNameLst>
                                      </p:cBhvr>
                                      <p:to>
                                        <p:strVal val="visible"/>
                                      </p:to>
                                    </p:set>
                                    <p:anim calcmode="lin" valueType="num">
                                      <p:cBhvr additive="base">
                                        <p:cTn id="91" dur="500" fill="hold"/>
                                        <p:tgtEl>
                                          <p:spTgt spid="58"/>
                                        </p:tgtEl>
                                        <p:attrNameLst>
                                          <p:attrName>ppt_x</p:attrName>
                                        </p:attrNameLst>
                                      </p:cBhvr>
                                      <p:tavLst>
                                        <p:tav tm="0">
                                          <p:val>
                                            <p:strVal val="#ppt_x"/>
                                          </p:val>
                                        </p:tav>
                                        <p:tav tm="100000">
                                          <p:val>
                                            <p:strVal val="#ppt_x"/>
                                          </p:val>
                                        </p:tav>
                                      </p:tavLst>
                                    </p:anim>
                                    <p:anim calcmode="lin" valueType="num">
                                      <p:cBhvr additive="base">
                                        <p:cTn id="92" dur="500" fill="hold"/>
                                        <p:tgtEl>
                                          <p:spTgt spid="58"/>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59"/>
                                        </p:tgtEl>
                                        <p:attrNameLst>
                                          <p:attrName>style.visibility</p:attrName>
                                        </p:attrNameLst>
                                      </p:cBhvr>
                                      <p:to>
                                        <p:strVal val="visible"/>
                                      </p:to>
                                    </p:set>
                                    <p:anim calcmode="lin" valueType="num">
                                      <p:cBhvr additive="base">
                                        <p:cTn id="95" dur="500" fill="hold"/>
                                        <p:tgtEl>
                                          <p:spTgt spid="59"/>
                                        </p:tgtEl>
                                        <p:attrNameLst>
                                          <p:attrName>ppt_x</p:attrName>
                                        </p:attrNameLst>
                                      </p:cBhvr>
                                      <p:tavLst>
                                        <p:tav tm="0">
                                          <p:val>
                                            <p:strVal val="#ppt_x"/>
                                          </p:val>
                                        </p:tav>
                                        <p:tav tm="100000">
                                          <p:val>
                                            <p:strVal val="#ppt_x"/>
                                          </p:val>
                                        </p:tav>
                                      </p:tavLst>
                                    </p:anim>
                                    <p:anim calcmode="lin" valueType="num">
                                      <p:cBhvr additive="base">
                                        <p:cTn id="96" dur="500" fill="hold"/>
                                        <p:tgtEl>
                                          <p:spTgt spid="59"/>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60"/>
                                        </p:tgtEl>
                                        <p:attrNameLst>
                                          <p:attrName>style.visibility</p:attrName>
                                        </p:attrNameLst>
                                      </p:cBhvr>
                                      <p:to>
                                        <p:strVal val="visible"/>
                                      </p:to>
                                    </p:set>
                                    <p:anim calcmode="lin" valueType="num">
                                      <p:cBhvr additive="base">
                                        <p:cTn id="99" dur="500" fill="hold"/>
                                        <p:tgtEl>
                                          <p:spTgt spid="60"/>
                                        </p:tgtEl>
                                        <p:attrNameLst>
                                          <p:attrName>ppt_x</p:attrName>
                                        </p:attrNameLst>
                                      </p:cBhvr>
                                      <p:tavLst>
                                        <p:tav tm="0">
                                          <p:val>
                                            <p:strVal val="#ppt_x"/>
                                          </p:val>
                                        </p:tav>
                                        <p:tav tm="100000">
                                          <p:val>
                                            <p:strVal val="#ppt_x"/>
                                          </p:val>
                                        </p:tav>
                                      </p:tavLst>
                                    </p:anim>
                                    <p:anim calcmode="lin" valueType="num">
                                      <p:cBhvr additive="base">
                                        <p:cTn id="100"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3" grpId="0"/>
      <p:bldP spid="48" grpId="0"/>
      <p:bldP spid="51" grpId="0"/>
      <p:bldP spid="54" grpId="0"/>
      <p:bldP spid="57" grpId="0"/>
      <p:bldP spid="6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C3647-00FE-E5E8-8930-0C77D03FCE4A}"/>
              </a:ext>
            </a:extLst>
          </p:cNvPr>
          <p:cNvSpPr>
            <a:spLocks noGrp="1"/>
          </p:cNvSpPr>
          <p:nvPr>
            <p:ph type="title"/>
          </p:nvPr>
        </p:nvSpPr>
        <p:spPr>
          <a:xfrm>
            <a:off x="550865" y="73111"/>
            <a:ext cx="5437185" cy="1997855"/>
          </a:xfrm>
        </p:spPr>
        <p:txBody>
          <a:bodyPr wrap="square" anchor="b">
            <a:normAutofit/>
          </a:bodyPr>
          <a:lstStyle/>
          <a:p>
            <a:r>
              <a:rPr lang="en-US" dirty="0"/>
              <a:t>Software Development</a:t>
            </a:r>
          </a:p>
        </p:txBody>
      </p:sp>
      <p:sp>
        <p:nvSpPr>
          <p:cNvPr id="3" name="Content Placeholder 2">
            <a:extLst>
              <a:ext uri="{FF2B5EF4-FFF2-40B4-BE49-F238E27FC236}">
                <a16:creationId xmlns:a16="http://schemas.microsoft.com/office/drawing/2014/main" id="{65F8ECFA-F367-489E-FFF9-75C5E715F280}"/>
              </a:ext>
            </a:extLst>
          </p:cNvPr>
          <p:cNvSpPr>
            <a:spLocks noGrp="1"/>
          </p:cNvSpPr>
          <p:nvPr>
            <p:ph idx="1"/>
          </p:nvPr>
        </p:nvSpPr>
        <p:spPr>
          <a:xfrm>
            <a:off x="550863" y="2321693"/>
            <a:ext cx="5437187" cy="3415519"/>
          </a:xfrm>
        </p:spPr>
        <p:txBody>
          <a:bodyPr anchor="t">
            <a:normAutofit fontScale="85000" lnSpcReduction="20000"/>
          </a:bodyPr>
          <a:lstStyle/>
          <a:p>
            <a:pPr>
              <a:lnSpc>
                <a:spcPct val="100000"/>
              </a:lnSpc>
            </a:pPr>
            <a:r>
              <a:rPr lang="en-GB" sz="1400" dirty="0"/>
              <a:t>While you can get a job and make huge contributions with only machine learning modelling skills, your job opportunities will increase if you can also write good software to implement complex AI systems. </a:t>
            </a:r>
          </a:p>
          <a:p>
            <a:pPr>
              <a:lnSpc>
                <a:spcPct val="100000"/>
              </a:lnSpc>
            </a:pPr>
            <a:r>
              <a:rPr lang="en-GB" sz="1400" dirty="0"/>
              <a:t>These skills include:  </a:t>
            </a:r>
          </a:p>
          <a:p>
            <a:pPr lvl="1">
              <a:lnSpc>
                <a:spcPct val="100000"/>
              </a:lnSpc>
            </a:pPr>
            <a:r>
              <a:rPr lang="en-GB" sz="1200" dirty="0"/>
              <a:t>Programming fundamentals</a:t>
            </a:r>
          </a:p>
          <a:p>
            <a:pPr lvl="1">
              <a:lnSpc>
                <a:spcPct val="100000"/>
              </a:lnSpc>
            </a:pPr>
            <a:r>
              <a:rPr lang="en-GB" sz="1200" dirty="0"/>
              <a:t>Data structures (especially those that relate to machine learning, such as data frames)</a:t>
            </a:r>
          </a:p>
          <a:p>
            <a:pPr lvl="1">
              <a:lnSpc>
                <a:spcPct val="100000"/>
              </a:lnSpc>
            </a:pPr>
            <a:r>
              <a:rPr lang="en-GB" sz="1200" dirty="0"/>
              <a:t>Algorithms (including those related to databases and data manipulation), </a:t>
            </a:r>
          </a:p>
          <a:p>
            <a:pPr lvl="1">
              <a:lnSpc>
                <a:spcPct val="100000"/>
              </a:lnSpc>
            </a:pPr>
            <a:r>
              <a:rPr lang="en-GB" sz="1200" dirty="0"/>
              <a:t>Software design </a:t>
            </a:r>
          </a:p>
          <a:p>
            <a:pPr lvl="1">
              <a:lnSpc>
                <a:spcPct val="100000"/>
              </a:lnSpc>
            </a:pPr>
            <a:r>
              <a:rPr lang="en-GB" sz="1200" dirty="0"/>
              <a:t>Python key libraries such as TensorFlow or Pytorch, Scikit-learn, Numpy and Pandas.</a:t>
            </a:r>
          </a:p>
          <a:p>
            <a:pPr>
              <a:lnSpc>
                <a:spcPct val="100000"/>
              </a:lnSpc>
            </a:pPr>
            <a:r>
              <a:rPr lang="en-GB" sz="1800" dirty="0"/>
              <a:t>My recommendation: </a:t>
            </a:r>
          </a:p>
          <a:p>
            <a:pPr lvl="1">
              <a:lnSpc>
                <a:spcPct val="100000"/>
              </a:lnSpc>
            </a:pPr>
            <a:r>
              <a:rPr lang="en-GB" sz="1200" dirty="0">
                <a:hlinkClick r:id="rId2"/>
              </a:rPr>
              <a:t>Python for Everyone Specialization</a:t>
            </a:r>
            <a:endParaRPr lang="en-GB" sz="1200" dirty="0"/>
          </a:p>
          <a:p>
            <a:pPr lvl="1">
              <a:lnSpc>
                <a:spcPct val="100000"/>
              </a:lnSpc>
            </a:pPr>
            <a:r>
              <a:rPr lang="en-US" sz="1200" dirty="0">
                <a:hlinkClick r:id="rId3"/>
              </a:rPr>
              <a:t>Software engineering for data scientist </a:t>
            </a:r>
            <a:endParaRPr lang="en-US" sz="1200" dirty="0"/>
          </a:p>
        </p:txBody>
      </p:sp>
      <p:pic>
        <p:nvPicPr>
          <p:cNvPr id="10" name="Graphic 9" descr="Programmer">
            <a:extLst>
              <a:ext uri="{FF2B5EF4-FFF2-40B4-BE49-F238E27FC236}">
                <a16:creationId xmlns:a16="http://schemas.microsoft.com/office/drawing/2014/main" id="{A72DAB43-5C63-1099-AF3D-4200AB31316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24675" y="1072039"/>
            <a:ext cx="4713922" cy="4713922"/>
          </a:xfrm>
          <a:custGeom>
            <a:avLst/>
            <a:gdLst/>
            <a:ahLst/>
            <a:cxnLst/>
            <a:rect l="l" t="t" r="r" b="b"/>
            <a:pathLst>
              <a:path w="4713922" h="5759450">
                <a:moveTo>
                  <a:pt x="0" y="0"/>
                </a:moveTo>
                <a:lnTo>
                  <a:pt x="4713922" y="0"/>
                </a:lnTo>
                <a:lnTo>
                  <a:pt x="4713922" y="5759450"/>
                </a:lnTo>
                <a:lnTo>
                  <a:pt x="0" y="5759450"/>
                </a:lnTo>
                <a:close/>
              </a:path>
            </a:pathLst>
          </a:custGeom>
        </p:spPr>
      </p:pic>
      <p:sp>
        <p:nvSpPr>
          <p:cNvPr id="4" name="Date Placeholder 3">
            <a:extLst>
              <a:ext uri="{FF2B5EF4-FFF2-40B4-BE49-F238E27FC236}">
                <a16:creationId xmlns:a16="http://schemas.microsoft.com/office/drawing/2014/main" id="{29187284-1E88-A40C-534A-393CCA8E8A6B}"/>
              </a:ext>
            </a:extLst>
          </p:cNvPr>
          <p:cNvSpPr>
            <a:spLocks noGrp="1"/>
          </p:cNvSpPr>
          <p:nvPr>
            <p:ph type="dt" sz="half" idx="10"/>
          </p:nvPr>
        </p:nvSpPr>
        <p:spPr>
          <a:xfrm>
            <a:off x="550863" y="6507212"/>
            <a:ext cx="2628900" cy="153888"/>
          </a:xfrm>
        </p:spPr>
        <p:txBody>
          <a:bodyPr>
            <a:normAutofit/>
          </a:bodyPr>
          <a:lstStyle/>
          <a:p>
            <a:pPr>
              <a:spcAft>
                <a:spcPts val="600"/>
              </a:spcAft>
            </a:pPr>
            <a:r>
              <a:rPr lang="en-US" dirty="0">
                <a:solidFill>
                  <a:schemeClr val="tx1">
                    <a:alpha val="80000"/>
                  </a:schemeClr>
                </a:solidFill>
              </a:rPr>
              <a:t>Tuesday, January 3, 2023</a:t>
            </a:r>
          </a:p>
        </p:txBody>
      </p:sp>
      <p:sp>
        <p:nvSpPr>
          <p:cNvPr id="5" name="Footer Placeholder 4">
            <a:extLst>
              <a:ext uri="{FF2B5EF4-FFF2-40B4-BE49-F238E27FC236}">
                <a16:creationId xmlns:a16="http://schemas.microsoft.com/office/drawing/2014/main" id="{0F5575BF-3F86-3805-A982-66C8E45E02B9}"/>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dirty="0"/>
              <a:t>muzn - </a:t>
            </a:r>
            <a:r>
              <a:rPr lang="ar-EG" dirty="0"/>
              <a:t>مزن</a:t>
            </a:r>
            <a:endParaRPr lang="en-US" dirty="0"/>
          </a:p>
        </p:txBody>
      </p:sp>
      <p:sp>
        <p:nvSpPr>
          <p:cNvPr id="6" name="Slide Number Placeholder 5">
            <a:extLst>
              <a:ext uri="{FF2B5EF4-FFF2-40B4-BE49-F238E27FC236}">
                <a16:creationId xmlns:a16="http://schemas.microsoft.com/office/drawing/2014/main" id="{8A41A2EA-3B24-75FD-F60D-C56C1EC085E5}"/>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9</a:t>
            </a:fld>
            <a:endParaRPr lang="en-US"/>
          </a:p>
        </p:txBody>
      </p:sp>
    </p:spTree>
    <p:extLst>
      <p:ext uri="{BB962C8B-B14F-4D97-AF65-F5344CB8AC3E}">
        <p14:creationId xmlns:p14="http://schemas.microsoft.com/office/powerpoint/2010/main" val="3394152550"/>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904751AB-E840-446F-8D49-E697067EC88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{E42FDCC2-3DF8-4D11-9340-DCDAB16B15E1}tf33713516_win32</Template>
  <TotalTime>1383</TotalTime>
  <Words>1786</Words>
  <Application>Microsoft Office PowerPoint</Application>
  <PresentationFormat>Widescreen</PresentationFormat>
  <Paragraphs>271</Paragraphs>
  <Slides>36</Slides>
  <Notes>2</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Gill Sans MT</vt:lpstr>
      <vt:lpstr>Walbaum Display</vt:lpstr>
      <vt:lpstr>3DFloatVTI</vt:lpstr>
      <vt:lpstr>How to Build Your Career in AI &amp; ML</vt:lpstr>
      <vt:lpstr>Agenda</vt:lpstr>
      <vt:lpstr>AI is the new electricity. It will transform and improve all areas of human life</vt:lpstr>
      <vt:lpstr>Three Steps to Start Your Career </vt:lpstr>
      <vt:lpstr>Three Steps to Start Your Career  </vt:lpstr>
      <vt:lpstr>Three Steps to Start Your Career  </vt:lpstr>
      <vt:lpstr>Learning</vt:lpstr>
      <vt:lpstr>Essential Skills </vt:lpstr>
      <vt:lpstr>Software Development</vt:lpstr>
      <vt:lpstr>Mathematics</vt:lpstr>
      <vt:lpstr>Data Related Skills </vt:lpstr>
      <vt:lpstr>Foundational Machine Learning Models</vt:lpstr>
      <vt:lpstr>How Machine Learning Models Work</vt:lpstr>
      <vt:lpstr>Deep Learning</vt:lpstr>
      <vt:lpstr>Practical Machine Learning</vt:lpstr>
      <vt:lpstr>From Where To Learn?</vt:lpstr>
      <vt:lpstr>Developing Learning Habits</vt:lpstr>
      <vt:lpstr>Building Projects</vt:lpstr>
      <vt:lpstr>Approaching AI Projects </vt:lpstr>
      <vt:lpstr>Identify A Business Problem </vt:lpstr>
      <vt:lpstr>Brainstorm AI solutions </vt:lpstr>
      <vt:lpstr>Assess Feasibility &amp; Values </vt:lpstr>
      <vt:lpstr>Determine Success Metrics</vt:lpstr>
      <vt:lpstr>Budget For Resources</vt:lpstr>
      <vt:lpstr>Iterate</vt:lpstr>
      <vt:lpstr>Build Portfolio of Projects</vt:lpstr>
      <vt:lpstr>End to End Projects</vt:lpstr>
      <vt:lpstr>Building a portfolio of projects, especially one that shows progress over time from simple to complex undertakings, will be a big help when it comes to looking for a job.</vt:lpstr>
      <vt:lpstr>Land a Job</vt:lpstr>
      <vt:lpstr>How to Land a Job?</vt:lpstr>
      <vt:lpstr>Keys to Building Successful Career </vt:lpstr>
      <vt:lpstr>Final Thoughts</vt:lpstr>
      <vt:lpstr>Overcoming Imposter Syndrome</vt:lpstr>
      <vt:lpstr>Make Everyday Count</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Build Your Career in AI &amp; ML</dc:title>
  <dc:creator>Youssef Hosni</dc:creator>
  <cp:lastModifiedBy>Youssef Hosni</cp:lastModifiedBy>
  <cp:revision>2</cp:revision>
  <dcterms:created xsi:type="dcterms:W3CDTF">2023-01-02T20:51:12Z</dcterms:created>
  <dcterms:modified xsi:type="dcterms:W3CDTF">2023-01-03T19:54:26Z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